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01" r:id="rId1"/>
  </p:sldMasterIdLst>
  <p:notesMasterIdLst>
    <p:notesMasterId r:id="rId8"/>
  </p:notesMasterIdLst>
  <p:sldIdLst>
    <p:sldId id="261" r:id="rId2"/>
    <p:sldId id="260" r:id="rId3"/>
    <p:sldId id="256" r:id="rId4"/>
    <p:sldId id="258" r:id="rId5"/>
    <p:sldId id="257" r:id="rId6"/>
    <p:sldId id="259" r:id="rId7"/>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162" autoAdjust="0"/>
  </p:normalViewPr>
  <p:slideViewPr>
    <p:cSldViewPr>
      <p:cViewPr>
        <p:scale>
          <a:sx n="90" d="100"/>
          <a:sy n="90" d="100"/>
        </p:scale>
        <p:origin x="-1157" y="19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3038475" cy="46513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970338" y="0"/>
            <a:ext cx="3038475" cy="465138"/>
          </a:xfrm>
          <a:prstGeom prst="rect">
            <a:avLst/>
          </a:prstGeom>
        </p:spPr>
        <p:txBody>
          <a:bodyPr vert="horz" lIns="91440" tIns="45720" rIns="91440" bIns="45720" rtlCol="0"/>
          <a:lstStyle>
            <a:lvl1pPr algn="r">
              <a:defRPr sz="1200"/>
            </a:lvl1pPr>
          </a:lstStyle>
          <a:p>
            <a:fld id="{47BA5710-D6A3-4DCF-80F8-7E9BDE127642}" type="datetimeFigureOut">
              <a:rPr lang="ru-RU" smtClean="0"/>
              <a:pPr/>
              <a:t>25.04.2015</a:t>
            </a:fld>
            <a:endParaRPr lang="ru-RU"/>
          </a:p>
        </p:txBody>
      </p:sp>
      <p:sp>
        <p:nvSpPr>
          <p:cNvPr id="4" name="Образ слайда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701675" y="4416425"/>
            <a:ext cx="5607050" cy="4183063"/>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829675"/>
            <a:ext cx="3038475" cy="465138"/>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970338" y="8829675"/>
            <a:ext cx="3038475" cy="465138"/>
          </a:xfrm>
          <a:prstGeom prst="rect">
            <a:avLst/>
          </a:prstGeom>
        </p:spPr>
        <p:txBody>
          <a:bodyPr vert="horz" lIns="91440" tIns="45720" rIns="91440" bIns="45720" rtlCol="0" anchor="b"/>
          <a:lstStyle>
            <a:lvl1pPr algn="r">
              <a:defRPr sz="1200"/>
            </a:lvl1pPr>
          </a:lstStyle>
          <a:p>
            <a:fld id="{561DA535-3B2C-4961-A123-8D7DE52C068A}" type="slidenum">
              <a:rPr lang="ru-RU" smtClean="0"/>
              <a:pPr/>
              <a:t>‹#›</a:t>
            </a:fld>
            <a:endParaRPr lang="ru-RU"/>
          </a:p>
        </p:txBody>
      </p:sp>
    </p:spTree>
    <p:extLst>
      <p:ext uri="{BB962C8B-B14F-4D97-AF65-F5344CB8AC3E}">
        <p14:creationId xmlns:p14="http://schemas.microsoft.com/office/powerpoint/2010/main" val="23872462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561DA535-3B2C-4961-A123-8D7DE52C068A}" type="slidenum">
              <a:rPr lang="ru-RU" smtClean="0"/>
              <a:pPr/>
              <a:t>5</a:t>
            </a:fld>
            <a:endParaRPr lang="ru-RU"/>
          </a:p>
        </p:txBody>
      </p:sp>
    </p:spTree>
    <p:extLst>
      <p:ext uri="{BB962C8B-B14F-4D97-AF65-F5344CB8AC3E}">
        <p14:creationId xmlns:p14="http://schemas.microsoft.com/office/powerpoint/2010/main" val="16047930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D926BC-8E78-4CCF-A7B2-8DF8460C404D}" type="datetime1">
              <a:rPr lang="en-US" smtClean="0"/>
              <a:pPr/>
              <a:t>4/25/2015</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FA84A37A-AFC2-4A01-80A1-FC20F2C0D5BB}" type="slidenum">
              <a:rPr lang="en-US" smtClean="0"/>
              <a:pPr/>
              <a:t>‹#›</a:t>
            </a:fld>
            <a:endParaRPr lang="en-US" dirty="0"/>
          </a:p>
        </p:txBody>
      </p:sp>
    </p:spTree>
    <p:extLst>
      <p:ext uri="{BB962C8B-B14F-4D97-AF65-F5344CB8AC3E}">
        <p14:creationId xmlns:p14="http://schemas.microsoft.com/office/powerpoint/2010/main" val="36340544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03250A7-F2AC-4A3A-BAC6-4433188AF404}" type="datetime1">
              <a:rPr lang="en-US" smtClean="0"/>
              <a:pPr/>
              <a:t>4/25/2015</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FA84A37A-AFC2-4A01-80A1-FC20F2C0D5BB}" type="slidenum">
              <a:rPr lang="en-US" smtClean="0"/>
              <a:pPr/>
              <a:t>‹#›</a:t>
            </a:fld>
            <a:endParaRPr lang="en-US"/>
          </a:p>
        </p:txBody>
      </p:sp>
    </p:spTree>
    <p:extLst>
      <p:ext uri="{BB962C8B-B14F-4D97-AF65-F5344CB8AC3E}">
        <p14:creationId xmlns:p14="http://schemas.microsoft.com/office/powerpoint/2010/main" val="41095344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E48785BE-30D6-45E9-9828-9A90A2D6DF6D}" type="datetime1">
              <a:rPr lang="en-US" smtClean="0"/>
              <a:pPr/>
              <a:t>4/25/2015</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FA84A37A-AFC2-4A01-80A1-FC20F2C0D5BB}" type="slidenum">
              <a:rPr lang="en-US" smtClean="0"/>
              <a:pPr/>
              <a:t>‹#›</a:t>
            </a:fld>
            <a:endParaRPr lang="en-US" dirty="0"/>
          </a:p>
        </p:txBody>
      </p:sp>
    </p:spTree>
    <p:extLst>
      <p:ext uri="{BB962C8B-B14F-4D97-AF65-F5344CB8AC3E}">
        <p14:creationId xmlns:p14="http://schemas.microsoft.com/office/powerpoint/2010/main" val="34506511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69F603B8-852C-4305-A8B5-259A7A1815FE}" type="datetime1">
              <a:rPr lang="en-US" smtClean="0"/>
              <a:pPr/>
              <a:t>4/25/2015</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FA84A37A-AFC2-4A01-80A1-FC20F2C0D5BB}" type="slidenum">
              <a:rPr lang="en-US" smtClean="0"/>
              <a:pPr/>
              <a:t>‹#›</a:t>
            </a:fld>
            <a:endParaRPr lang="en-US"/>
          </a:p>
        </p:txBody>
      </p:sp>
    </p:spTree>
    <p:extLst>
      <p:ext uri="{BB962C8B-B14F-4D97-AF65-F5344CB8AC3E}">
        <p14:creationId xmlns:p14="http://schemas.microsoft.com/office/powerpoint/2010/main" val="18871076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33025EA-66B7-4B75-BC7E-E841861BC2EE}" type="datetime1">
              <a:rPr lang="en-US" smtClean="0"/>
              <a:pPr/>
              <a:t>4/25/2015</a:t>
            </a:fld>
            <a:endParaRPr lang="en-US"/>
          </a:p>
        </p:txBody>
      </p:sp>
      <p:sp>
        <p:nvSpPr>
          <p:cNvPr id="8" name="Нижний колонтитул 7"/>
          <p:cNvSpPr>
            <a:spLocks noGrp="1"/>
          </p:cNvSpPr>
          <p:nvPr>
            <p:ph type="ftr" sz="quarter" idx="11"/>
          </p:nvPr>
        </p:nvSpPr>
        <p:spPr/>
        <p:txBody>
          <a:bodyPr/>
          <a:lstStyle/>
          <a:p>
            <a:endParaRPr lang="en-US"/>
          </a:p>
        </p:txBody>
      </p:sp>
      <p:sp>
        <p:nvSpPr>
          <p:cNvPr id="9" name="Номер слайда 8"/>
          <p:cNvSpPr>
            <a:spLocks noGrp="1"/>
          </p:cNvSpPr>
          <p:nvPr>
            <p:ph type="sldNum" sz="quarter" idx="12"/>
          </p:nvPr>
        </p:nvSpPr>
        <p:spPr/>
        <p:txBody>
          <a:bodyPr/>
          <a:lstStyle/>
          <a:p>
            <a:fld id="{FA84A37A-AFC2-4A01-80A1-FC20F2C0D5BB}" type="slidenum">
              <a:rPr lang="en-US" smtClean="0"/>
              <a:pPr/>
              <a:t>‹#›</a:t>
            </a:fld>
            <a:endParaRPr lang="en-US"/>
          </a:p>
        </p:txBody>
      </p:sp>
    </p:spTree>
    <p:extLst>
      <p:ext uri="{BB962C8B-B14F-4D97-AF65-F5344CB8AC3E}">
        <p14:creationId xmlns:p14="http://schemas.microsoft.com/office/powerpoint/2010/main" val="22313131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7A0C081B-7565-4E7A-9F9F-F1076E2DDB85}" type="datetime1">
              <a:rPr lang="en-US" smtClean="0"/>
              <a:pPr/>
              <a:t>4/25/2015</a:t>
            </a:fld>
            <a:endParaRPr lang="en-US"/>
          </a:p>
        </p:txBody>
      </p:sp>
      <p:sp>
        <p:nvSpPr>
          <p:cNvPr id="4" name="Нижний колонтитул 3"/>
          <p:cNvSpPr>
            <a:spLocks noGrp="1"/>
          </p:cNvSpPr>
          <p:nvPr>
            <p:ph type="ftr" sz="quarter" idx="11"/>
          </p:nvPr>
        </p:nvSpPr>
        <p:spPr/>
        <p:txBody>
          <a:bodyPr/>
          <a:lstStyle/>
          <a:p>
            <a:endParaRPr lang="en-US"/>
          </a:p>
        </p:txBody>
      </p:sp>
      <p:sp>
        <p:nvSpPr>
          <p:cNvPr id="5" name="Номер слайда 4"/>
          <p:cNvSpPr>
            <a:spLocks noGrp="1"/>
          </p:cNvSpPr>
          <p:nvPr>
            <p:ph type="sldNum" sz="quarter" idx="12"/>
          </p:nvPr>
        </p:nvSpPr>
        <p:spPr/>
        <p:txBody>
          <a:bodyPr/>
          <a:lstStyle/>
          <a:p>
            <a:fld id="{FA84A37A-AFC2-4A01-80A1-FC20F2C0D5BB}" type="slidenum">
              <a:rPr lang="en-US" smtClean="0"/>
              <a:pPr/>
              <a:t>‹#›</a:t>
            </a:fld>
            <a:endParaRPr lang="en-US"/>
          </a:p>
        </p:txBody>
      </p:sp>
    </p:spTree>
    <p:extLst>
      <p:ext uri="{BB962C8B-B14F-4D97-AF65-F5344CB8AC3E}">
        <p14:creationId xmlns:p14="http://schemas.microsoft.com/office/powerpoint/2010/main" val="8248333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D300E28A-3A4F-4E6B-B567-EC8C4C5EF7EB}" type="datetime1">
              <a:rPr lang="en-US" smtClean="0"/>
              <a:pPr/>
              <a:t>4/25/2015</a:t>
            </a:fld>
            <a:endParaRPr lang="en-US"/>
          </a:p>
        </p:txBody>
      </p:sp>
      <p:sp>
        <p:nvSpPr>
          <p:cNvPr id="3" name="Нижний колонтитул 2"/>
          <p:cNvSpPr>
            <a:spLocks noGrp="1"/>
          </p:cNvSpPr>
          <p:nvPr>
            <p:ph type="ftr" sz="quarter" idx="11"/>
          </p:nvPr>
        </p:nvSpPr>
        <p:spPr/>
        <p:txBody>
          <a:bodyPr/>
          <a:lstStyle/>
          <a:p>
            <a:endParaRPr lang="en-US"/>
          </a:p>
        </p:txBody>
      </p:sp>
      <p:sp>
        <p:nvSpPr>
          <p:cNvPr id="4" name="Номер слайда 3"/>
          <p:cNvSpPr>
            <a:spLocks noGrp="1"/>
          </p:cNvSpPr>
          <p:nvPr>
            <p:ph type="sldNum" sz="quarter" idx="12"/>
          </p:nvPr>
        </p:nvSpPr>
        <p:spPr/>
        <p:txBody>
          <a:bodyPr/>
          <a:lstStyle/>
          <a:p>
            <a:fld id="{FA84A37A-AFC2-4A01-80A1-FC20F2C0D5BB}" type="slidenum">
              <a:rPr lang="en-US" smtClean="0"/>
              <a:pPr/>
              <a:t>‹#›</a:t>
            </a:fld>
            <a:endParaRPr lang="en-US"/>
          </a:p>
        </p:txBody>
      </p:sp>
    </p:spTree>
    <p:extLst>
      <p:ext uri="{BB962C8B-B14F-4D97-AF65-F5344CB8AC3E}">
        <p14:creationId xmlns:p14="http://schemas.microsoft.com/office/powerpoint/2010/main" val="28259824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FC6F08A9-3E88-45E3-A460-6C4313B1A85D}" type="datetime1">
              <a:rPr lang="en-US" smtClean="0"/>
              <a:pPr/>
              <a:t>4/25/2015</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FA84A37A-AFC2-4A01-80A1-FC20F2C0D5BB}" type="slidenum">
              <a:rPr lang="en-US" smtClean="0"/>
              <a:pPr/>
              <a:t>‹#›</a:t>
            </a:fld>
            <a:endParaRPr lang="en-US"/>
          </a:p>
        </p:txBody>
      </p:sp>
    </p:spTree>
    <p:extLst>
      <p:ext uri="{BB962C8B-B14F-4D97-AF65-F5344CB8AC3E}">
        <p14:creationId xmlns:p14="http://schemas.microsoft.com/office/powerpoint/2010/main" val="23610898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121CF1C-1A92-4FD7-820B-88967322F7A9}" type="datetime1">
              <a:rPr lang="en-US" smtClean="0"/>
              <a:pPr/>
              <a:t>4/25/2015</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FA84A37A-AFC2-4A01-80A1-FC20F2C0D5BB}" type="slidenum">
              <a:rPr lang="en-US" smtClean="0"/>
              <a:pPr/>
              <a:t>‹#›</a:t>
            </a:fld>
            <a:endParaRPr lang="en-US"/>
          </a:p>
        </p:txBody>
      </p:sp>
    </p:spTree>
    <p:extLst>
      <p:ext uri="{BB962C8B-B14F-4D97-AF65-F5344CB8AC3E}">
        <p14:creationId xmlns:p14="http://schemas.microsoft.com/office/powerpoint/2010/main" val="35985372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5372853-67FE-4B33-8352-7E4108629A36}" type="datetime1">
              <a:rPr lang="en-US" smtClean="0"/>
              <a:pPr/>
              <a:t>4/25/2015</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FA84A37A-AFC2-4A01-80A1-FC20F2C0D5BB}" type="slidenum">
              <a:rPr lang="en-US" smtClean="0"/>
              <a:pPr/>
              <a:t>‹#›</a:t>
            </a:fld>
            <a:endParaRPr lang="en-US"/>
          </a:p>
        </p:txBody>
      </p:sp>
    </p:spTree>
    <p:extLst>
      <p:ext uri="{BB962C8B-B14F-4D97-AF65-F5344CB8AC3E}">
        <p14:creationId xmlns:p14="http://schemas.microsoft.com/office/powerpoint/2010/main" val="9770329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08F43FD-ABDB-43CF-A014-C9419E2A3211}" type="datetime1">
              <a:rPr lang="en-US" smtClean="0"/>
              <a:pPr/>
              <a:t>4/25/2015</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FA84A37A-AFC2-4A01-80A1-FC20F2C0D5BB}" type="slidenum">
              <a:rPr lang="en-US" smtClean="0"/>
              <a:pPr/>
              <a:t>‹#›</a:t>
            </a:fld>
            <a:endParaRPr lang="en-US" dirty="0"/>
          </a:p>
        </p:txBody>
      </p:sp>
    </p:spTree>
    <p:extLst>
      <p:ext uri="{BB962C8B-B14F-4D97-AF65-F5344CB8AC3E}">
        <p14:creationId xmlns:p14="http://schemas.microsoft.com/office/powerpoint/2010/main" val="14735902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48785BE-30D6-45E9-9828-9A90A2D6DF6D}" type="datetime1">
              <a:rPr lang="en-US" smtClean="0"/>
              <a:pPr/>
              <a:t>4/25/2015</a:t>
            </a:fld>
            <a:endParaRPr lang="en-US" dirty="0"/>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A84A37A-AFC2-4A01-80A1-FC20F2C0D5BB}" type="slidenum">
              <a:rPr lang="en-US" smtClean="0"/>
              <a:pPr/>
              <a:t>‹#›</a:t>
            </a:fld>
            <a:endParaRPr lang="en-US" dirty="0"/>
          </a:p>
        </p:txBody>
      </p:sp>
    </p:spTree>
    <p:extLst>
      <p:ext uri="{BB962C8B-B14F-4D97-AF65-F5344CB8AC3E}">
        <p14:creationId xmlns:p14="http://schemas.microsoft.com/office/powerpoint/2010/main" val="2096772671"/>
      </p:ext>
    </p:extLst>
  </p:cSld>
  <p:clrMap bg1="lt1" tx1="dk1" bg2="lt2" tx2="dk2" accent1="accent1" accent2="accent2" accent3="accent3" accent4="accent4" accent5="accent5" accent6="accent6" hlink="hlink" folHlink="folHlink"/>
  <p:sldLayoutIdLst>
    <p:sldLayoutId id="2147483902" r:id="rId1"/>
    <p:sldLayoutId id="2147483903" r:id="rId2"/>
    <p:sldLayoutId id="2147483904" r:id="rId3"/>
    <p:sldLayoutId id="2147483905" r:id="rId4"/>
    <p:sldLayoutId id="2147483906" r:id="rId5"/>
    <p:sldLayoutId id="2147483907" r:id="rId6"/>
    <p:sldLayoutId id="2147483908" r:id="rId7"/>
    <p:sldLayoutId id="2147483909" r:id="rId8"/>
    <p:sldLayoutId id="2147483910" r:id="rId9"/>
    <p:sldLayoutId id="2147483911" r:id="rId10"/>
    <p:sldLayoutId id="2147483912"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vk.com/fiisrussia" TargetMode="External"/><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hyperlink" Target="https://vk.com/fiisrussia" TargetMode="External"/><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png"/><Relationship Id="rId7" Type="http://schemas.openxmlformats.org/officeDocument/2006/relationships/image" Target="../media/image13.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3"/>
          <p:cNvPicPr>
            <a:picLocks noChangeAspect="1" noChangeArrowheads="1"/>
          </p:cNvPicPr>
          <p:nvPr/>
        </p:nvPicPr>
        <p:blipFill>
          <a:blip r:embed="rId2" cstate="print"/>
          <a:srcRect/>
          <a:stretch>
            <a:fillRect/>
          </a:stretch>
        </p:blipFill>
        <p:spPr bwMode="auto">
          <a:xfrm rot="10800000">
            <a:off x="0" y="5689296"/>
            <a:ext cx="4531058" cy="1196087"/>
          </a:xfrm>
          <a:prstGeom prst="rect">
            <a:avLst/>
          </a:prstGeom>
          <a:noFill/>
          <a:ln w="9525">
            <a:noFill/>
            <a:miter lim="800000"/>
            <a:headEnd/>
            <a:tailEnd/>
          </a:ln>
        </p:spPr>
      </p:pic>
      <p:pic>
        <p:nvPicPr>
          <p:cNvPr id="18435" name="Picture 3"/>
          <p:cNvPicPr>
            <a:picLocks noChangeAspect="1" noChangeArrowheads="1"/>
          </p:cNvPicPr>
          <p:nvPr/>
        </p:nvPicPr>
        <p:blipFill>
          <a:blip r:embed="rId2" cstate="print"/>
          <a:srcRect/>
          <a:stretch>
            <a:fillRect/>
          </a:stretch>
        </p:blipFill>
        <p:spPr bwMode="auto">
          <a:xfrm>
            <a:off x="4067944" y="0"/>
            <a:ext cx="5076056" cy="1339953"/>
          </a:xfrm>
          <a:prstGeom prst="rect">
            <a:avLst/>
          </a:prstGeom>
          <a:noFill/>
          <a:ln w="9525">
            <a:noFill/>
            <a:miter lim="800000"/>
            <a:headEnd/>
            <a:tailEnd/>
          </a:ln>
        </p:spPr>
      </p:pic>
      <p:sp>
        <p:nvSpPr>
          <p:cNvPr id="10" name="Заголовок 1"/>
          <p:cNvSpPr txBox="1">
            <a:spLocks/>
          </p:cNvSpPr>
          <p:nvPr/>
        </p:nvSpPr>
        <p:spPr>
          <a:xfrm>
            <a:off x="323528" y="1196752"/>
            <a:ext cx="8229600" cy="90872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ru-RU" sz="3600" b="0" i="0" u="none" strike="noStrike" kern="1200" cap="none" spc="0" normalizeH="0" baseline="0" noProof="0" dirty="0">
              <a:ln>
                <a:noFill/>
              </a:ln>
              <a:solidFill>
                <a:schemeClr val="tx1"/>
              </a:solidFill>
              <a:effectLst/>
              <a:uLnTx/>
              <a:uFillTx/>
              <a:latin typeface="Parangon 420C" pitchFamily="34" charset="0"/>
              <a:ea typeface="+mj-ea"/>
              <a:cs typeface="+mj-cs"/>
            </a:endParaRPr>
          </a:p>
        </p:txBody>
      </p:sp>
      <p:sp>
        <p:nvSpPr>
          <p:cNvPr id="12" name="Заголовок 1"/>
          <p:cNvSpPr>
            <a:spLocks noGrp="1"/>
          </p:cNvSpPr>
          <p:nvPr>
            <p:ph type="title"/>
          </p:nvPr>
        </p:nvSpPr>
        <p:spPr>
          <a:xfrm>
            <a:off x="906776" y="0"/>
            <a:ext cx="7814608" cy="908720"/>
          </a:xfrm>
        </p:spPr>
        <p:txBody>
          <a:bodyPr>
            <a:noAutofit/>
          </a:bodyPr>
          <a:lstStyle/>
          <a:p>
            <a:pPr algn="r"/>
            <a:r>
              <a:rPr lang="ru-RU" sz="2800" dirty="0" smtClean="0">
                <a:latin typeface="Parangon 420C" pitchFamily="34" charset="0"/>
              </a:rPr>
              <a:t>Фестиваль Искусства и Спорта</a:t>
            </a:r>
            <a:endParaRPr lang="ru-RU" sz="2800" dirty="0">
              <a:latin typeface="Parangon 420C" pitchFamily="34" charset="0"/>
            </a:endParaRPr>
          </a:p>
        </p:txBody>
      </p:sp>
      <p:sp>
        <p:nvSpPr>
          <p:cNvPr id="11" name="Содержимое 2"/>
          <p:cNvSpPr>
            <a:spLocks noGrp="1"/>
          </p:cNvSpPr>
          <p:nvPr>
            <p:ph idx="1"/>
          </p:nvPr>
        </p:nvSpPr>
        <p:spPr>
          <a:xfrm>
            <a:off x="4032035" y="1052737"/>
            <a:ext cx="4464496" cy="5520280"/>
          </a:xfrm>
        </p:spPr>
        <p:txBody>
          <a:bodyPr>
            <a:normAutofit fontScale="92500" lnSpcReduction="20000"/>
          </a:bodyPr>
          <a:lstStyle/>
          <a:p>
            <a:pPr marL="0" indent="0">
              <a:buNone/>
            </a:pPr>
            <a:r>
              <a:rPr lang="ru-RU" sz="1800" b="1" dirty="0">
                <a:latin typeface="Parangon 320C" pitchFamily="34" charset="0"/>
              </a:rPr>
              <a:t>16 мая в Новочеркасске Ростовской области состоится </a:t>
            </a:r>
            <a:r>
              <a:rPr lang="ru-RU" sz="1800" b="1" dirty="0" smtClean="0">
                <a:latin typeface="Parangon 320C" pitchFamily="34" charset="0"/>
              </a:rPr>
              <a:t>городской Фестиваль </a:t>
            </a:r>
            <a:r>
              <a:rPr lang="ru-RU" sz="1800" b="1" dirty="0">
                <a:latin typeface="Parangon 320C" pitchFamily="34" charset="0"/>
              </a:rPr>
              <a:t>И</a:t>
            </a:r>
            <a:r>
              <a:rPr lang="ru-RU" sz="1800" b="1" dirty="0" smtClean="0">
                <a:latin typeface="Parangon 320C" pitchFamily="34" charset="0"/>
              </a:rPr>
              <a:t>скусства </a:t>
            </a:r>
            <a:r>
              <a:rPr lang="ru-RU" sz="1800" b="1" dirty="0">
                <a:latin typeface="Parangon 320C" pitchFamily="34" charset="0"/>
              </a:rPr>
              <a:t>и </a:t>
            </a:r>
            <a:r>
              <a:rPr lang="ru-RU" sz="1800" b="1" dirty="0" smtClean="0">
                <a:latin typeface="Parangon 320C" pitchFamily="34" charset="0"/>
              </a:rPr>
              <a:t>Спорта</a:t>
            </a:r>
            <a:endParaRPr lang="ru-RU" sz="1800" dirty="0" smtClean="0">
              <a:latin typeface="Parangon 320C" pitchFamily="34" charset="0"/>
            </a:endParaRPr>
          </a:p>
          <a:p>
            <a:pPr marL="0" indent="0">
              <a:buNone/>
            </a:pPr>
            <a:r>
              <a:rPr lang="ru-RU" sz="1800" dirty="0" smtClean="0">
                <a:latin typeface="Parangon 320C" pitchFamily="34" charset="0"/>
              </a:rPr>
              <a:t>Фестиваль </a:t>
            </a:r>
            <a:r>
              <a:rPr lang="ru-RU" sz="1800" dirty="0">
                <a:latin typeface="Parangon 320C" pitchFamily="34" charset="0"/>
              </a:rPr>
              <a:t>пройдет в День города Новочеркасска с 11:00 на проспекте </a:t>
            </a:r>
            <a:r>
              <a:rPr lang="ru-RU" sz="1800" dirty="0" err="1">
                <a:latin typeface="Parangon 320C" pitchFamily="34" charset="0"/>
              </a:rPr>
              <a:t>Платовском</a:t>
            </a:r>
            <a:r>
              <a:rPr lang="ru-RU" sz="1800" dirty="0">
                <a:latin typeface="Parangon 320C" pitchFamily="34" charset="0"/>
              </a:rPr>
              <a:t>. Организаторы представят 20 самых интересных направлений активного отдыха для молодежи на специальных тематических площадках, собранных в один день и в одном </a:t>
            </a:r>
            <a:r>
              <a:rPr lang="ru-RU" sz="1800" dirty="0" smtClean="0">
                <a:latin typeface="Parangon 320C" pitchFamily="34" charset="0"/>
              </a:rPr>
              <a:t>месте. Участники</a:t>
            </a:r>
            <a:r>
              <a:rPr lang="ru-RU" sz="1800" dirty="0">
                <a:latin typeface="Parangon 320C" pitchFamily="34" charset="0"/>
              </a:rPr>
              <a:t> смогут посетить несколько территорий — спорта, отдыха и творчества. Кроме того, в рамках фестиваля пройдут мастер-классы и показательные выступления, спортивные соревнования и чемпионаты на кубок мэра Новочеркасска. Организаторы планируют собрать 10 тысяч </a:t>
            </a:r>
            <a:r>
              <a:rPr lang="ru-RU" sz="1800" dirty="0" smtClean="0">
                <a:latin typeface="Parangon 320C" pitchFamily="34" charset="0"/>
              </a:rPr>
              <a:t>участников, провести чемпионаты </a:t>
            </a:r>
            <a:r>
              <a:rPr lang="ru-RU" sz="1800" dirty="0">
                <a:latin typeface="Parangon 320C" pitchFamily="34" charset="0"/>
              </a:rPr>
              <a:t>по силовому экстриму и русскому жиму, танцевальные </a:t>
            </a:r>
            <a:r>
              <a:rPr lang="ru-RU" sz="1800" dirty="0" err="1">
                <a:latin typeface="Parangon 320C" pitchFamily="34" charset="0"/>
              </a:rPr>
              <a:t>батлы</a:t>
            </a:r>
            <a:r>
              <a:rPr lang="ru-RU" sz="1800" dirty="0">
                <a:latin typeface="Parangon 320C" pitchFamily="34" charset="0"/>
              </a:rPr>
              <a:t> и художественные выставки, модные показы и </a:t>
            </a:r>
            <a:r>
              <a:rPr lang="ru-RU" sz="1800" dirty="0" err="1">
                <a:latin typeface="Parangon 320C" pitchFamily="34" charset="0"/>
              </a:rPr>
              <a:t>скейт</a:t>
            </a:r>
            <a:r>
              <a:rPr lang="ru-RU" sz="1800" dirty="0">
                <a:latin typeface="Parangon 320C" pitchFamily="34" charset="0"/>
              </a:rPr>
              <a:t>-кросс, а также грандиозную велогонку по улицам </a:t>
            </a:r>
            <a:r>
              <a:rPr lang="ru-RU" sz="1800" dirty="0" smtClean="0">
                <a:latin typeface="Parangon 320C" pitchFamily="34" charset="0"/>
              </a:rPr>
              <a:t>города. Чтобы </a:t>
            </a:r>
            <a:r>
              <a:rPr lang="ru-RU" sz="1800" dirty="0">
                <a:latin typeface="Parangon 320C" pitchFamily="34" charset="0"/>
              </a:rPr>
              <a:t>стать участником фестиваля искусства и спорта, нужно </a:t>
            </a:r>
            <a:r>
              <a:rPr lang="ru-RU" sz="1800" dirty="0" smtClean="0">
                <a:latin typeface="Parangon 320C" pitchFamily="34" charset="0"/>
              </a:rPr>
              <a:t>зарегистрироваться </a:t>
            </a:r>
            <a:r>
              <a:rPr lang="en-US" sz="1800" dirty="0">
                <a:latin typeface="Parangon 320C" pitchFamily="34" charset="0"/>
                <a:hlinkClick r:id="rId3"/>
              </a:rPr>
              <a:t>https://</a:t>
            </a:r>
            <a:r>
              <a:rPr lang="en-US" sz="1800" dirty="0" smtClean="0">
                <a:latin typeface="Parangon 320C" pitchFamily="34" charset="0"/>
                <a:hlinkClick r:id="rId3"/>
              </a:rPr>
              <a:t>vk.com/fiisrussia</a:t>
            </a:r>
            <a:r>
              <a:rPr lang="ru-RU" sz="1800" dirty="0" smtClean="0">
                <a:latin typeface="Parangon 320C" pitchFamily="34" charset="0"/>
              </a:rPr>
              <a:t> </a:t>
            </a:r>
            <a:endParaRPr lang="ru-RU" sz="1800" dirty="0">
              <a:latin typeface="Parangon 320C" pitchFamily="34" charset="0"/>
            </a:endParaRPr>
          </a:p>
        </p:txBody>
      </p:sp>
      <p:pic>
        <p:nvPicPr>
          <p:cNvPr id="3074" name="Picture 2" descr="https://pp.vk.me/c624026/v624026302/2e2c6/2VCSMMoNiIk.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6160" y="1052736"/>
            <a:ext cx="3411034" cy="5135413"/>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p:cNvPicPr>
            <a:picLocks noChangeAspect="1" noChangeArrowheads="1"/>
          </p:cNvPicPr>
          <p:nvPr/>
        </p:nvPicPr>
        <p:blipFill>
          <a:blip r:embed="rId5" cstate="print"/>
          <a:srcRect/>
          <a:stretch>
            <a:fillRect/>
          </a:stretch>
        </p:blipFill>
        <p:spPr bwMode="auto">
          <a:xfrm>
            <a:off x="1" y="0"/>
            <a:ext cx="1547664" cy="765936"/>
          </a:xfrm>
          <a:prstGeom prst="rect">
            <a:avLst/>
          </a:prstGeom>
          <a:noFill/>
          <a:ln w="9525">
            <a:noFill/>
            <a:miter lim="800000"/>
            <a:headEnd/>
            <a:tailEnd/>
          </a:ln>
        </p:spPr>
      </p:pic>
    </p:spTree>
    <p:extLst>
      <p:ext uri="{BB962C8B-B14F-4D97-AF65-F5344CB8AC3E}">
        <p14:creationId xmlns:p14="http://schemas.microsoft.com/office/powerpoint/2010/main" val="356315671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3"/>
          <p:cNvPicPr>
            <a:picLocks noChangeAspect="1" noChangeArrowheads="1"/>
          </p:cNvPicPr>
          <p:nvPr/>
        </p:nvPicPr>
        <p:blipFill>
          <a:blip r:embed="rId2" cstate="print"/>
          <a:srcRect/>
          <a:stretch>
            <a:fillRect/>
          </a:stretch>
        </p:blipFill>
        <p:spPr bwMode="auto">
          <a:xfrm rot="10800000">
            <a:off x="0" y="5689296"/>
            <a:ext cx="4531058" cy="1196087"/>
          </a:xfrm>
          <a:prstGeom prst="rect">
            <a:avLst/>
          </a:prstGeom>
          <a:noFill/>
          <a:ln w="9525">
            <a:noFill/>
            <a:miter lim="800000"/>
            <a:headEnd/>
            <a:tailEnd/>
          </a:ln>
        </p:spPr>
      </p:pic>
      <p:pic>
        <p:nvPicPr>
          <p:cNvPr id="18435" name="Picture 3"/>
          <p:cNvPicPr>
            <a:picLocks noChangeAspect="1" noChangeArrowheads="1"/>
          </p:cNvPicPr>
          <p:nvPr/>
        </p:nvPicPr>
        <p:blipFill>
          <a:blip r:embed="rId2" cstate="print"/>
          <a:srcRect/>
          <a:stretch>
            <a:fillRect/>
          </a:stretch>
        </p:blipFill>
        <p:spPr bwMode="auto">
          <a:xfrm>
            <a:off x="4067944" y="0"/>
            <a:ext cx="5076056" cy="1339953"/>
          </a:xfrm>
          <a:prstGeom prst="rect">
            <a:avLst/>
          </a:prstGeom>
          <a:noFill/>
          <a:ln w="9525">
            <a:noFill/>
            <a:miter lim="800000"/>
            <a:headEnd/>
            <a:tailEnd/>
          </a:ln>
        </p:spPr>
      </p:pic>
      <p:sp>
        <p:nvSpPr>
          <p:cNvPr id="10" name="Заголовок 1"/>
          <p:cNvSpPr txBox="1">
            <a:spLocks/>
          </p:cNvSpPr>
          <p:nvPr/>
        </p:nvSpPr>
        <p:spPr>
          <a:xfrm>
            <a:off x="323528" y="1196752"/>
            <a:ext cx="8229600" cy="90872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ru-RU" sz="3600" b="0" i="0" u="none" strike="noStrike" kern="1200" cap="none" spc="0" normalizeH="0" baseline="0" noProof="0" dirty="0">
              <a:ln>
                <a:noFill/>
              </a:ln>
              <a:solidFill>
                <a:schemeClr val="tx1"/>
              </a:solidFill>
              <a:effectLst/>
              <a:uLnTx/>
              <a:uFillTx/>
              <a:latin typeface="Parangon 420C" pitchFamily="34" charset="0"/>
              <a:ea typeface="+mj-ea"/>
              <a:cs typeface="+mj-cs"/>
            </a:endParaRPr>
          </a:p>
        </p:txBody>
      </p:sp>
      <p:sp>
        <p:nvSpPr>
          <p:cNvPr id="12" name="Заголовок 1"/>
          <p:cNvSpPr>
            <a:spLocks noGrp="1"/>
          </p:cNvSpPr>
          <p:nvPr>
            <p:ph type="title"/>
          </p:nvPr>
        </p:nvSpPr>
        <p:spPr>
          <a:xfrm>
            <a:off x="906776" y="0"/>
            <a:ext cx="7814608" cy="908720"/>
          </a:xfrm>
        </p:spPr>
        <p:txBody>
          <a:bodyPr>
            <a:noAutofit/>
          </a:bodyPr>
          <a:lstStyle/>
          <a:p>
            <a:pPr algn="r"/>
            <a:r>
              <a:rPr lang="ru-RU" sz="2800" dirty="0" smtClean="0">
                <a:latin typeface="Parangon 420C" pitchFamily="34" charset="0"/>
              </a:rPr>
              <a:t>Гонка «</a:t>
            </a:r>
            <a:r>
              <a:rPr lang="ru-RU" sz="2800" dirty="0" err="1" smtClean="0">
                <a:latin typeface="Parangon 420C" pitchFamily="34" charset="0"/>
              </a:rPr>
              <a:t>Критериум</a:t>
            </a:r>
            <a:r>
              <a:rPr lang="ru-RU" sz="2800" dirty="0" smtClean="0">
                <a:latin typeface="Parangon 420C" pitchFamily="34" charset="0"/>
              </a:rPr>
              <a:t>» в Новочеркасске</a:t>
            </a:r>
            <a:endParaRPr lang="ru-RU" sz="2800" dirty="0">
              <a:latin typeface="Parangon 420C" pitchFamily="34" charset="0"/>
            </a:endParaRPr>
          </a:p>
        </p:txBody>
      </p:sp>
      <p:sp>
        <p:nvSpPr>
          <p:cNvPr id="11" name="Содержимое 2"/>
          <p:cNvSpPr>
            <a:spLocks noGrp="1"/>
          </p:cNvSpPr>
          <p:nvPr>
            <p:ph idx="1"/>
          </p:nvPr>
        </p:nvSpPr>
        <p:spPr>
          <a:xfrm>
            <a:off x="4139952" y="1052736"/>
            <a:ext cx="4629200" cy="5493097"/>
          </a:xfrm>
        </p:spPr>
        <p:txBody>
          <a:bodyPr>
            <a:normAutofit/>
          </a:bodyPr>
          <a:lstStyle/>
          <a:p>
            <a:pPr marL="0" indent="457200" algn="just">
              <a:spcBef>
                <a:spcPts val="0"/>
              </a:spcBef>
              <a:buNone/>
            </a:pPr>
            <a:r>
              <a:rPr lang="ru-RU" sz="1800" dirty="0" smtClean="0">
                <a:latin typeface="Parangon 320C" pitchFamily="34" charset="0"/>
              </a:rPr>
              <a:t>В этом году организаторы Фестиваля приготовили кое-что </a:t>
            </a:r>
            <a:r>
              <a:rPr lang="ru-RU" sz="1800" dirty="0" err="1" smtClean="0">
                <a:latin typeface="Parangon 320C" pitchFamily="34" charset="0"/>
              </a:rPr>
              <a:t>необчыное</a:t>
            </a:r>
            <a:r>
              <a:rPr lang="ru-RU" sz="1800" dirty="0" smtClean="0">
                <a:latin typeface="Parangon 320C" pitchFamily="34" charset="0"/>
              </a:rPr>
              <a:t> и яркое для гостей и участников. Это – грандиозная велогонка «</a:t>
            </a:r>
            <a:r>
              <a:rPr lang="ru-RU" sz="1800" dirty="0" err="1" smtClean="0">
                <a:latin typeface="Parangon 320C" pitchFamily="34" charset="0"/>
              </a:rPr>
              <a:t>Критериум</a:t>
            </a:r>
            <a:r>
              <a:rPr lang="ru-RU" sz="1800" dirty="0" smtClean="0">
                <a:latin typeface="Parangon 320C" pitchFamily="34" charset="0"/>
              </a:rPr>
              <a:t>» на Кубок Мэра г. Новочеркасска, маршрут которой будет проходить по улицам города и вокруг Новочеркасского Собора. Соревнования будут проводится в 2 этапа: гонка «</a:t>
            </a:r>
            <a:r>
              <a:rPr lang="ru-RU" sz="1800" dirty="0" err="1" smtClean="0">
                <a:latin typeface="Parangon 320C" pitchFamily="34" charset="0"/>
              </a:rPr>
              <a:t>Критериум</a:t>
            </a:r>
            <a:r>
              <a:rPr lang="ru-RU" sz="1800" dirty="0" smtClean="0">
                <a:latin typeface="Parangon 320C" pitchFamily="34" charset="0"/>
              </a:rPr>
              <a:t>» для представителей шоссейного велоспорта, и масс-старт для всех желающих. Начало регистрации в 10.00, старт гонки намечен на 11.30. Приглашаем всех желающих принять участие в этом мероприятии. Подробную </a:t>
            </a:r>
            <a:r>
              <a:rPr lang="ru-RU" sz="1800" dirty="0" err="1" smtClean="0">
                <a:latin typeface="Parangon 320C" pitchFamily="34" charset="0"/>
              </a:rPr>
              <a:t>инфорамацию</a:t>
            </a:r>
            <a:r>
              <a:rPr lang="ru-RU" sz="1800" dirty="0" smtClean="0">
                <a:latin typeface="Parangon 320C" pitchFamily="34" charset="0"/>
              </a:rPr>
              <a:t> о гонке Вы можете найти в положении о соревнованиях, зарегистрироваться можно в группе ВК </a:t>
            </a:r>
            <a:r>
              <a:rPr lang="en-US" sz="1800" dirty="0">
                <a:latin typeface="Parangon 320C" pitchFamily="34" charset="0"/>
                <a:hlinkClick r:id="rId3"/>
              </a:rPr>
              <a:t>https://vk.com/fiisrussia</a:t>
            </a:r>
            <a:r>
              <a:rPr lang="ru-RU" sz="1800" dirty="0">
                <a:latin typeface="Parangon 320C" pitchFamily="34" charset="0"/>
              </a:rPr>
              <a:t> </a:t>
            </a:r>
            <a:r>
              <a:rPr lang="ru-RU" sz="1800" dirty="0" smtClean="0">
                <a:latin typeface="Parangon 320C" pitchFamily="34" charset="0"/>
              </a:rPr>
              <a:t>или по тел: ________________________</a:t>
            </a:r>
            <a:endParaRPr lang="ru-RU" sz="1800" dirty="0">
              <a:latin typeface="Parangon 320C" pitchFamily="34" charset="0"/>
            </a:endParaRPr>
          </a:p>
          <a:p>
            <a:pPr marL="0" indent="457200" algn="just">
              <a:spcBef>
                <a:spcPts val="0"/>
              </a:spcBef>
              <a:buNone/>
            </a:pPr>
            <a:endParaRPr lang="ru-RU" sz="1800" dirty="0" smtClean="0">
              <a:latin typeface="Parangon 320C" pitchFamily="34" charset="0"/>
            </a:endParaRPr>
          </a:p>
        </p:txBody>
      </p:sp>
      <p:pic>
        <p:nvPicPr>
          <p:cNvPr id="14" name="Picture 2"/>
          <p:cNvPicPr>
            <a:picLocks noChangeAspect="1" noChangeArrowheads="1"/>
          </p:cNvPicPr>
          <p:nvPr/>
        </p:nvPicPr>
        <p:blipFill>
          <a:blip r:embed="rId4" cstate="print"/>
          <a:srcRect/>
          <a:stretch>
            <a:fillRect/>
          </a:stretch>
        </p:blipFill>
        <p:spPr bwMode="auto">
          <a:xfrm>
            <a:off x="1" y="0"/>
            <a:ext cx="1547664" cy="765936"/>
          </a:xfrm>
          <a:prstGeom prst="rect">
            <a:avLst/>
          </a:prstGeom>
          <a:noFill/>
          <a:ln w="9525">
            <a:noFill/>
            <a:miter lim="800000"/>
            <a:headEnd/>
            <a:tailEnd/>
          </a:ln>
        </p:spPr>
      </p:pic>
      <p:pic>
        <p:nvPicPr>
          <p:cNvPr id="2055" name="Picture 7" descr="I:\Мероприятия\ФИиС 2015\Гонка\Велогонка-А3.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496" y="912334"/>
            <a:ext cx="3816424" cy="53969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563906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3"/>
          <p:cNvPicPr>
            <a:picLocks noChangeAspect="1" noChangeArrowheads="1"/>
          </p:cNvPicPr>
          <p:nvPr/>
        </p:nvPicPr>
        <p:blipFill>
          <a:blip r:embed="rId2" cstate="print"/>
          <a:srcRect/>
          <a:stretch>
            <a:fillRect/>
          </a:stretch>
        </p:blipFill>
        <p:spPr bwMode="auto">
          <a:xfrm rot="10800000">
            <a:off x="0" y="5689296"/>
            <a:ext cx="4531058" cy="1196087"/>
          </a:xfrm>
          <a:prstGeom prst="rect">
            <a:avLst/>
          </a:prstGeom>
          <a:noFill/>
          <a:ln w="9525">
            <a:noFill/>
            <a:miter lim="800000"/>
            <a:headEnd/>
            <a:tailEnd/>
          </a:ln>
        </p:spPr>
      </p:pic>
      <p:pic>
        <p:nvPicPr>
          <p:cNvPr id="18434" name="Picture 2"/>
          <p:cNvPicPr>
            <a:picLocks noChangeAspect="1" noChangeArrowheads="1"/>
          </p:cNvPicPr>
          <p:nvPr/>
        </p:nvPicPr>
        <p:blipFill>
          <a:blip r:embed="rId3" cstate="print"/>
          <a:srcRect/>
          <a:stretch>
            <a:fillRect/>
          </a:stretch>
        </p:blipFill>
        <p:spPr bwMode="auto">
          <a:xfrm>
            <a:off x="1" y="0"/>
            <a:ext cx="1547664" cy="765936"/>
          </a:xfrm>
          <a:prstGeom prst="rect">
            <a:avLst/>
          </a:prstGeom>
          <a:noFill/>
          <a:ln w="9525">
            <a:noFill/>
            <a:miter lim="800000"/>
            <a:headEnd/>
            <a:tailEnd/>
          </a:ln>
        </p:spPr>
      </p:pic>
      <p:pic>
        <p:nvPicPr>
          <p:cNvPr id="18435" name="Picture 3"/>
          <p:cNvPicPr>
            <a:picLocks noChangeAspect="1" noChangeArrowheads="1"/>
          </p:cNvPicPr>
          <p:nvPr/>
        </p:nvPicPr>
        <p:blipFill>
          <a:blip r:embed="rId2" cstate="print"/>
          <a:srcRect/>
          <a:stretch>
            <a:fillRect/>
          </a:stretch>
        </p:blipFill>
        <p:spPr bwMode="auto">
          <a:xfrm>
            <a:off x="4067944" y="0"/>
            <a:ext cx="5076056" cy="1339953"/>
          </a:xfrm>
          <a:prstGeom prst="rect">
            <a:avLst/>
          </a:prstGeom>
          <a:noFill/>
          <a:ln w="9525">
            <a:noFill/>
            <a:miter lim="800000"/>
            <a:headEnd/>
            <a:tailEnd/>
          </a:ln>
        </p:spPr>
      </p:pic>
      <p:sp>
        <p:nvSpPr>
          <p:cNvPr id="10" name="Заголовок 1"/>
          <p:cNvSpPr txBox="1">
            <a:spLocks/>
          </p:cNvSpPr>
          <p:nvPr/>
        </p:nvSpPr>
        <p:spPr>
          <a:xfrm>
            <a:off x="323528" y="1196752"/>
            <a:ext cx="8229600" cy="90872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ru-RU" sz="3600" b="0" i="0" u="none" strike="noStrike" kern="1200" cap="none" spc="0" normalizeH="0" baseline="0" noProof="0" dirty="0">
              <a:ln>
                <a:noFill/>
              </a:ln>
              <a:solidFill>
                <a:schemeClr val="tx1"/>
              </a:solidFill>
              <a:effectLst/>
              <a:uLnTx/>
              <a:uFillTx/>
              <a:latin typeface="Parangon 420C" pitchFamily="34" charset="0"/>
              <a:ea typeface="+mj-ea"/>
              <a:cs typeface="+mj-cs"/>
            </a:endParaRPr>
          </a:p>
        </p:txBody>
      </p:sp>
      <p:sp>
        <p:nvSpPr>
          <p:cNvPr id="12" name="Заголовок 1"/>
          <p:cNvSpPr>
            <a:spLocks noGrp="1"/>
          </p:cNvSpPr>
          <p:nvPr>
            <p:ph type="title"/>
          </p:nvPr>
        </p:nvSpPr>
        <p:spPr>
          <a:xfrm>
            <a:off x="906776" y="0"/>
            <a:ext cx="7814608" cy="908720"/>
          </a:xfrm>
        </p:spPr>
        <p:txBody>
          <a:bodyPr>
            <a:noAutofit/>
          </a:bodyPr>
          <a:lstStyle/>
          <a:p>
            <a:pPr algn="r"/>
            <a:r>
              <a:rPr lang="ru-RU" sz="2800" dirty="0" smtClean="0">
                <a:latin typeface="Parangon 420C" pitchFamily="34" charset="0"/>
              </a:rPr>
              <a:t>Гонка «</a:t>
            </a:r>
            <a:r>
              <a:rPr lang="ru-RU" sz="2800" dirty="0" err="1" smtClean="0">
                <a:latin typeface="Parangon 420C" pitchFamily="34" charset="0"/>
              </a:rPr>
              <a:t>Критериум</a:t>
            </a:r>
            <a:r>
              <a:rPr lang="ru-RU" sz="2800" dirty="0" smtClean="0">
                <a:latin typeface="Parangon 420C" pitchFamily="34" charset="0"/>
              </a:rPr>
              <a:t>»</a:t>
            </a:r>
            <a:endParaRPr lang="ru-RU" sz="2800" dirty="0">
              <a:latin typeface="Parangon 420C" pitchFamily="34" charset="0"/>
            </a:endParaRPr>
          </a:p>
        </p:txBody>
      </p:sp>
      <p:sp>
        <p:nvSpPr>
          <p:cNvPr id="11" name="Содержимое 2"/>
          <p:cNvSpPr>
            <a:spLocks noGrp="1"/>
          </p:cNvSpPr>
          <p:nvPr>
            <p:ph idx="1"/>
          </p:nvPr>
        </p:nvSpPr>
        <p:spPr>
          <a:xfrm>
            <a:off x="539552" y="1052736"/>
            <a:ext cx="8229600" cy="5493097"/>
          </a:xfrm>
        </p:spPr>
        <p:txBody>
          <a:bodyPr>
            <a:normAutofit/>
          </a:bodyPr>
          <a:lstStyle/>
          <a:p>
            <a:pPr marL="0" indent="457200" algn="just">
              <a:spcBef>
                <a:spcPts val="0"/>
              </a:spcBef>
              <a:buNone/>
            </a:pPr>
            <a:r>
              <a:rPr lang="ru-RU" sz="1800" dirty="0" smtClean="0">
                <a:latin typeface="Parangon 320C" pitchFamily="34" charset="0"/>
              </a:rPr>
              <a:t>«</a:t>
            </a:r>
            <a:r>
              <a:rPr lang="ru-RU" sz="1800" dirty="0" err="1" smtClean="0">
                <a:latin typeface="Parangon 320C" pitchFamily="34" charset="0"/>
              </a:rPr>
              <a:t>Критериум</a:t>
            </a:r>
            <a:r>
              <a:rPr lang="ru-RU" sz="1800" dirty="0" smtClean="0">
                <a:latin typeface="Parangon 320C" pitchFamily="34" charset="0"/>
              </a:rPr>
              <a:t>» - групповая кольцевая велогонка по улицам города. Спортсмены едут по кругу, каждый круг устанавливается промежуточный финиш, где первые пять гонщиков, пересекших черту набирают очки. Спортсмен, набравший наибольшее количество очков за гонку становится победителем. </a:t>
            </a:r>
          </a:p>
          <a:p>
            <a:pPr marL="0" indent="457200" algn="just">
              <a:spcBef>
                <a:spcPts val="0"/>
              </a:spcBef>
              <a:buNone/>
            </a:pPr>
            <a:r>
              <a:rPr lang="ru-RU" sz="1800" dirty="0" smtClean="0">
                <a:latin typeface="Parangon 320C" pitchFamily="34" charset="0"/>
              </a:rPr>
              <a:t>Таким образом </a:t>
            </a:r>
            <a:r>
              <a:rPr lang="ru-RU" sz="1800" dirty="0" err="1" smtClean="0">
                <a:latin typeface="Parangon 320C" pitchFamily="34" charset="0"/>
              </a:rPr>
              <a:t>Критериум</a:t>
            </a:r>
            <a:r>
              <a:rPr lang="ru-RU" sz="1800" dirty="0" smtClean="0">
                <a:latin typeface="Parangon 320C" pitchFamily="34" charset="0"/>
              </a:rPr>
              <a:t>  - это зрелищная динамичная гонка, изобилующая тактическими хитростями, которые видны зрителю, и требующая большой физической выносливости</a:t>
            </a:r>
          </a:p>
          <a:p>
            <a:pPr marL="0" indent="457200" algn="just">
              <a:spcBef>
                <a:spcPts val="0"/>
              </a:spcBef>
              <a:buNone/>
            </a:pPr>
            <a:r>
              <a:rPr lang="ru-RU" sz="1800" dirty="0" smtClean="0">
                <a:latin typeface="Parangon 320C" pitchFamily="34" charset="0"/>
              </a:rPr>
              <a:t>В День города в гонке примут участие представители Новочеркасского вело клуба, областной Федерации велоспорта, а так же все желающие, прошедшие соответствующую квалификацию. </a:t>
            </a:r>
            <a:endParaRPr lang="ru-RU" sz="1800" dirty="0">
              <a:latin typeface="Parangon 320C" pitchFamily="34" charset="0"/>
            </a:endParaRPr>
          </a:p>
        </p:txBody>
      </p:sp>
      <p:pic>
        <p:nvPicPr>
          <p:cNvPr id="8" name="Picture 2" descr="http://vrn-today.ru/images/cache/600x400/crop/images%7Ccms-image-000001784.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4448"/>
          <a:stretch/>
        </p:blipFill>
        <p:spPr bwMode="auto">
          <a:xfrm>
            <a:off x="656273" y="4194442"/>
            <a:ext cx="2650808" cy="18494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2050" name="Picture 2" descr="http://upload.wikimedia.org/wikipedia/commons/4/40/Henninger_Turm-2005-Finale-Runde3-Spitzengruppe.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63888" y="4194530"/>
            <a:ext cx="2466087" cy="184956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2052" name="Picture 4" descr="http://provelomag.ru/images/phocagallery/arhiv/50/thumbs/phoca_thumb_l_50-27.jpg"/>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56" r="12949"/>
          <a:stretch/>
        </p:blipFill>
        <p:spPr bwMode="auto">
          <a:xfrm>
            <a:off x="6228184" y="4193218"/>
            <a:ext cx="2415691" cy="18494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101363372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3"/>
          <p:cNvPicPr>
            <a:picLocks noChangeAspect="1" noChangeArrowheads="1"/>
          </p:cNvPicPr>
          <p:nvPr/>
        </p:nvPicPr>
        <p:blipFill>
          <a:blip r:embed="rId2" cstate="print"/>
          <a:srcRect/>
          <a:stretch>
            <a:fillRect/>
          </a:stretch>
        </p:blipFill>
        <p:spPr bwMode="auto">
          <a:xfrm rot="10800000">
            <a:off x="0" y="5689296"/>
            <a:ext cx="4531058" cy="1196087"/>
          </a:xfrm>
          <a:prstGeom prst="rect">
            <a:avLst/>
          </a:prstGeom>
          <a:noFill/>
          <a:ln w="9525">
            <a:noFill/>
            <a:miter lim="800000"/>
            <a:headEnd/>
            <a:tailEnd/>
          </a:ln>
        </p:spPr>
      </p:pic>
      <p:pic>
        <p:nvPicPr>
          <p:cNvPr id="18435" name="Picture 3"/>
          <p:cNvPicPr>
            <a:picLocks noChangeAspect="1" noChangeArrowheads="1"/>
          </p:cNvPicPr>
          <p:nvPr/>
        </p:nvPicPr>
        <p:blipFill>
          <a:blip r:embed="rId2" cstate="print"/>
          <a:srcRect/>
          <a:stretch>
            <a:fillRect/>
          </a:stretch>
        </p:blipFill>
        <p:spPr bwMode="auto">
          <a:xfrm>
            <a:off x="4067944" y="0"/>
            <a:ext cx="5076056" cy="1339953"/>
          </a:xfrm>
          <a:prstGeom prst="rect">
            <a:avLst/>
          </a:prstGeom>
          <a:noFill/>
          <a:ln w="9525">
            <a:noFill/>
            <a:miter lim="800000"/>
            <a:headEnd/>
            <a:tailEnd/>
          </a:ln>
        </p:spPr>
      </p:pic>
      <p:sp>
        <p:nvSpPr>
          <p:cNvPr id="10" name="Заголовок 1"/>
          <p:cNvSpPr txBox="1">
            <a:spLocks/>
          </p:cNvSpPr>
          <p:nvPr/>
        </p:nvSpPr>
        <p:spPr>
          <a:xfrm>
            <a:off x="323528" y="1196752"/>
            <a:ext cx="8229600" cy="90872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ru-RU" sz="3600" b="0" i="0" u="none" strike="noStrike" kern="1200" cap="none" spc="0" normalizeH="0" baseline="0" noProof="0" dirty="0">
              <a:ln>
                <a:noFill/>
              </a:ln>
              <a:solidFill>
                <a:schemeClr val="tx1"/>
              </a:solidFill>
              <a:effectLst/>
              <a:uLnTx/>
              <a:uFillTx/>
              <a:latin typeface="Parangon 420C" pitchFamily="34" charset="0"/>
              <a:ea typeface="+mj-ea"/>
              <a:cs typeface="+mj-cs"/>
            </a:endParaRPr>
          </a:p>
        </p:txBody>
      </p:sp>
      <p:sp>
        <p:nvSpPr>
          <p:cNvPr id="12" name="Заголовок 1"/>
          <p:cNvSpPr>
            <a:spLocks noGrp="1"/>
          </p:cNvSpPr>
          <p:nvPr>
            <p:ph type="title"/>
          </p:nvPr>
        </p:nvSpPr>
        <p:spPr>
          <a:xfrm>
            <a:off x="906776" y="0"/>
            <a:ext cx="7814608" cy="908720"/>
          </a:xfrm>
        </p:spPr>
        <p:txBody>
          <a:bodyPr>
            <a:noAutofit/>
          </a:bodyPr>
          <a:lstStyle/>
          <a:p>
            <a:pPr algn="r"/>
            <a:r>
              <a:rPr lang="ru-RU" sz="2800" dirty="0" smtClean="0">
                <a:latin typeface="Parangon 420C" pitchFamily="34" charset="0"/>
              </a:rPr>
              <a:t>Схема проведения гонки</a:t>
            </a:r>
            <a:endParaRPr lang="ru-RU" sz="2800" dirty="0">
              <a:latin typeface="Parangon 420C" pitchFamily="34" charset="0"/>
            </a:endParaRPr>
          </a:p>
        </p:txBody>
      </p:sp>
      <p:grpSp>
        <p:nvGrpSpPr>
          <p:cNvPr id="18441" name="Группа 18440"/>
          <p:cNvGrpSpPr/>
          <p:nvPr/>
        </p:nvGrpSpPr>
        <p:grpSpPr>
          <a:xfrm>
            <a:off x="323528" y="1912104"/>
            <a:ext cx="8424936" cy="4058972"/>
            <a:chOff x="323528" y="1630324"/>
            <a:chExt cx="8424936" cy="4058972"/>
          </a:xfrm>
        </p:grpSpPr>
        <p:pic>
          <p:nvPicPr>
            <p:cNvPr id="3074"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1222" t="9193" r="3327" b="17618"/>
            <a:stretch/>
          </p:blipFill>
          <p:spPr bwMode="auto">
            <a:xfrm>
              <a:off x="323528" y="1630324"/>
              <a:ext cx="8424936" cy="40589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20" name="Прямая соединительная линия 19"/>
            <p:cNvCxnSpPr/>
            <p:nvPr/>
          </p:nvCxnSpPr>
          <p:spPr>
            <a:xfrm flipV="1">
              <a:off x="2699792" y="3429000"/>
              <a:ext cx="0" cy="23081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7" name="Прямая соединительная линия 26"/>
            <p:cNvCxnSpPr/>
            <p:nvPr/>
          </p:nvCxnSpPr>
          <p:spPr>
            <a:xfrm flipH="1" flipV="1">
              <a:off x="2051720" y="2829064"/>
              <a:ext cx="648072" cy="599936"/>
            </a:xfrm>
            <a:prstGeom prst="line">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0" name="Прямая соединительная линия 29"/>
            <p:cNvCxnSpPr/>
            <p:nvPr/>
          </p:nvCxnSpPr>
          <p:spPr>
            <a:xfrm flipH="1">
              <a:off x="1352045" y="2829064"/>
              <a:ext cx="699675"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2" name="Прямая соединительная линия 31"/>
            <p:cNvCxnSpPr/>
            <p:nvPr/>
          </p:nvCxnSpPr>
          <p:spPr>
            <a:xfrm flipH="1">
              <a:off x="696964" y="2829064"/>
              <a:ext cx="655081" cy="599936"/>
            </a:xfrm>
            <a:prstGeom prst="line">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Прямая соединительная линия 33"/>
            <p:cNvCxnSpPr/>
            <p:nvPr/>
          </p:nvCxnSpPr>
          <p:spPr>
            <a:xfrm flipH="1">
              <a:off x="611560" y="3417952"/>
              <a:ext cx="85405" cy="875144"/>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6" name="Прямая соединительная линия 35"/>
            <p:cNvCxnSpPr/>
            <p:nvPr/>
          </p:nvCxnSpPr>
          <p:spPr>
            <a:xfrm flipH="1" flipV="1">
              <a:off x="611561" y="4297288"/>
              <a:ext cx="379277" cy="499864"/>
            </a:xfrm>
            <a:prstGeom prst="line">
              <a:avLst/>
            </a:prstGeom>
            <a:ln w="38100">
              <a:solidFill>
                <a:srgbClr val="FF0000"/>
              </a:solidFill>
              <a:headEnd type="triangle"/>
              <a:tailEnd type="none"/>
            </a:ln>
          </p:spPr>
          <p:style>
            <a:lnRef idx="1">
              <a:schemeClr val="accent1"/>
            </a:lnRef>
            <a:fillRef idx="0">
              <a:schemeClr val="accent1"/>
            </a:fillRef>
            <a:effectRef idx="0">
              <a:schemeClr val="accent1"/>
            </a:effectRef>
            <a:fontRef idx="minor">
              <a:schemeClr val="tx1"/>
            </a:fontRef>
          </p:style>
        </p:cxnSp>
        <p:cxnSp>
          <p:nvCxnSpPr>
            <p:cNvPr id="38" name="Прямая соединительная линия 37"/>
            <p:cNvCxnSpPr/>
            <p:nvPr/>
          </p:nvCxnSpPr>
          <p:spPr>
            <a:xfrm flipH="1">
              <a:off x="987326" y="4725144"/>
              <a:ext cx="920378" cy="6754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1" name="Прямая соединительная линия 40"/>
            <p:cNvCxnSpPr/>
            <p:nvPr/>
          </p:nvCxnSpPr>
          <p:spPr>
            <a:xfrm flipV="1">
              <a:off x="1907704" y="4077072"/>
              <a:ext cx="720080" cy="648072"/>
            </a:xfrm>
            <a:prstGeom prst="line">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45" name="Прямая соединительная линия 44"/>
            <p:cNvCxnSpPr/>
            <p:nvPr/>
          </p:nvCxnSpPr>
          <p:spPr>
            <a:xfrm flipV="1">
              <a:off x="2619048" y="3789040"/>
              <a:ext cx="80744" cy="30510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7" name="Прямая соединительная линия 46"/>
            <p:cNvCxnSpPr/>
            <p:nvPr/>
          </p:nvCxnSpPr>
          <p:spPr>
            <a:xfrm flipH="1">
              <a:off x="2699792" y="3651276"/>
              <a:ext cx="3384376" cy="137764"/>
            </a:xfrm>
            <a:prstGeom prst="line">
              <a:avLst/>
            </a:prstGeom>
            <a:ln w="38100">
              <a:solidFill>
                <a:srgbClr val="FF0000"/>
              </a:solidFill>
              <a:headEnd type="triangle"/>
            </a:ln>
          </p:spPr>
          <p:style>
            <a:lnRef idx="1">
              <a:schemeClr val="accent1"/>
            </a:lnRef>
            <a:fillRef idx="0">
              <a:schemeClr val="accent1"/>
            </a:fillRef>
            <a:effectRef idx="0">
              <a:schemeClr val="accent1"/>
            </a:effectRef>
            <a:fontRef idx="minor">
              <a:schemeClr val="tx1"/>
            </a:fontRef>
          </p:style>
        </p:cxnSp>
        <p:cxnSp>
          <p:nvCxnSpPr>
            <p:cNvPr id="51" name="Прямая соединительная линия 50"/>
            <p:cNvCxnSpPr/>
            <p:nvPr/>
          </p:nvCxnSpPr>
          <p:spPr>
            <a:xfrm flipH="1">
              <a:off x="2683932" y="3460368"/>
              <a:ext cx="2978276" cy="184656"/>
            </a:xfrm>
            <a:prstGeom prst="line">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54" name="Прямая соединительная линия 53"/>
            <p:cNvCxnSpPr/>
            <p:nvPr/>
          </p:nvCxnSpPr>
          <p:spPr>
            <a:xfrm>
              <a:off x="5652120" y="3284984"/>
              <a:ext cx="20176" cy="225296"/>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63" name="TextBox 62"/>
            <p:cNvSpPr txBox="1"/>
            <p:nvPr/>
          </p:nvSpPr>
          <p:spPr>
            <a:xfrm>
              <a:off x="5128675" y="2974058"/>
              <a:ext cx="811477" cy="369332"/>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r>
                <a:rPr lang="ru-RU" b="1" dirty="0" smtClean="0">
                  <a:solidFill>
                    <a:srgbClr val="FF0000"/>
                  </a:solidFill>
                </a:rPr>
                <a:t>СТАРТ</a:t>
              </a:r>
              <a:endParaRPr lang="ru-RU" b="1" dirty="0">
                <a:solidFill>
                  <a:srgbClr val="FF0000"/>
                </a:solidFill>
              </a:endParaRPr>
            </a:p>
          </p:txBody>
        </p:sp>
        <p:sp>
          <p:nvSpPr>
            <p:cNvPr id="67" name="TextBox 66"/>
            <p:cNvSpPr txBox="1"/>
            <p:nvPr/>
          </p:nvSpPr>
          <p:spPr>
            <a:xfrm>
              <a:off x="6008599" y="2974058"/>
              <a:ext cx="1083723" cy="369332"/>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r>
                <a:rPr lang="ru-RU" b="1" dirty="0" smtClean="0">
                  <a:solidFill>
                    <a:srgbClr val="FF0000"/>
                  </a:solidFill>
                </a:rPr>
                <a:t>ФИНИШ</a:t>
              </a:r>
              <a:endParaRPr lang="ru-RU" b="1" dirty="0">
                <a:solidFill>
                  <a:srgbClr val="FF0000"/>
                </a:solidFill>
              </a:endParaRPr>
            </a:p>
          </p:txBody>
        </p:sp>
        <p:cxnSp>
          <p:nvCxnSpPr>
            <p:cNvPr id="69" name="Прямая соединительная линия 68"/>
            <p:cNvCxnSpPr/>
            <p:nvPr/>
          </p:nvCxnSpPr>
          <p:spPr>
            <a:xfrm flipH="1">
              <a:off x="6084168" y="3516532"/>
              <a:ext cx="144058" cy="134744"/>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1" name="Прямая соединительная линия 70"/>
            <p:cNvCxnSpPr/>
            <p:nvPr/>
          </p:nvCxnSpPr>
          <p:spPr>
            <a:xfrm>
              <a:off x="6084168" y="3435252"/>
              <a:ext cx="144058" cy="81280"/>
            </a:xfrm>
            <a:prstGeom prst="line">
              <a:avLst/>
            </a:prstGeom>
            <a:ln w="38100">
              <a:solidFill>
                <a:srgbClr val="FF0000"/>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5" name="Прямая соединительная линия 74"/>
            <p:cNvCxnSpPr/>
            <p:nvPr/>
          </p:nvCxnSpPr>
          <p:spPr>
            <a:xfrm flipH="1">
              <a:off x="5672296" y="3435252"/>
              <a:ext cx="411872" cy="25116"/>
            </a:xfrm>
            <a:prstGeom prst="line">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sp>
        <p:nvSpPr>
          <p:cNvPr id="18440" name="Прямоугольник 18439"/>
          <p:cNvSpPr/>
          <p:nvPr/>
        </p:nvSpPr>
        <p:spPr>
          <a:xfrm>
            <a:off x="323528" y="1155287"/>
            <a:ext cx="7307571" cy="369332"/>
          </a:xfrm>
          <a:prstGeom prst="rect">
            <a:avLst/>
          </a:prstGeom>
        </p:spPr>
        <p:txBody>
          <a:bodyPr wrap="square">
            <a:spAutoFit/>
          </a:bodyPr>
          <a:lstStyle/>
          <a:p>
            <a:pPr algn="just"/>
            <a:r>
              <a:rPr lang="ru-RU" b="1" dirty="0" smtClean="0">
                <a:latin typeface="Parangon 320C" pitchFamily="34" charset="0"/>
              </a:rPr>
              <a:t>Маршрут гонки:</a:t>
            </a:r>
            <a:r>
              <a:rPr lang="ru-RU" dirty="0" smtClean="0">
                <a:latin typeface="Parangon 320C" pitchFamily="34" charset="0"/>
              </a:rPr>
              <a:t> Новочеркасск, проспект Платовский - Соборная площадь</a:t>
            </a:r>
            <a:endParaRPr lang="ru-RU" dirty="0">
              <a:latin typeface="Parangon 320C" pitchFamily="34" charset="0"/>
            </a:endParaRPr>
          </a:p>
        </p:txBody>
      </p:sp>
      <p:pic>
        <p:nvPicPr>
          <p:cNvPr id="3076" name="Picture 4" descr="http://www.avtoacs.com/i/pic400/00027207.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308" t="9866" r="-4458" b="10659"/>
          <a:stretch/>
        </p:blipFill>
        <p:spPr bwMode="auto">
          <a:xfrm>
            <a:off x="2771800" y="4215814"/>
            <a:ext cx="374887" cy="286075"/>
          </a:xfrm>
          <a:prstGeom prst="rect">
            <a:avLst/>
          </a:prstGeom>
          <a:noFill/>
          <a:extLst>
            <a:ext uri="{909E8E84-426E-40DD-AFC4-6F175D3DCCD1}">
              <a14:hiddenFill xmlns:a14="http://schemas.microsoft.com/office/drawing/2010/main">
                <a:solidFill>
                  <a:srgbClr val="FFFFFF"/>
                </a:solidFill>
              </a14:hiddenFill>
            </a:ext>
          </a:extLst>
        </p:spPr>
      </p:pic>
      <p:pic>
        <p:nvPicPr>
          <p:cNvPr id="80" name="Picture 4" descr="http://www.avtoacs.com/i/pic400/00027207.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308" t="9866" r="-4458" b="10659"/>
          <a:stretch/>
        </p:blipFill>
        <p:spPr bwMode="auto">
          <a:xfrm>
            <a:off x="6372200" y="3645024"/>
            <a:ext cx="374887" cy="286075"/>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2"/>
          <p:cNvPicPr>
            <a:picLocks noChangeAspect="1" noChangeArrowheads="1"/>
          </p:cNvPicPr>
          <p:nvPr/>
        </p:nvPicPr>
        <p:blipFill>
          <a:blip r:embed="rId5" cstate="print"/>
          <a:srcRect/>
          <a:stretch>
            <a:fillRect/>
          </a:stretch>
        </p:blipFill>
        <p:spPr bwMode="auto">
          <a:xfrm>
            <a:off x="1" y="0"/>
            <a:ext cx="1547664" cy="765936"/>
          </a:xfrm>
          <a:prstGeom prst="rect">
            <a:avLst/>
          </a:prstGeom>
          <a:noFill/>
          <a:ln w="9525">
            <a:noFill/>
            <a:miter lim="800000"/>
            <a:headEnd/>
            <a:tailEnd/>
          </a:ln>
        </p:spPr>
      </p:pic>
    </p:spTree>
    <p:extLst>
      <p:ext uri="{BB962C8B-B14F-4D97-AF65-F5344CB8AC3E}">
        <p14:creationId xmlns:p14="http://schemas.microsoft.com/office/powerpoint/2010/main" val="109984970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3"/>
          <p:cNvPicPr>
            <a:picLocks noChangeAspect="1" noChangeArrowheads="1"/>
          </p:cNvPicPr>
          <p:nvPr/>
        </p:nvPicPr>
        <p:blipFill>
          <a:blip r:embed="rId3" cstate="print"/>
          <a:srcRect/>
          <a:stretch>
            <a:fillRect/>
          </a:stretch>
        </p:blipFill>
        <p:spPr bwMode="auto">
          <a:xfrm rot="10800000">
            <a:off x="0" y="5689296"/>
            <a:ext cx="4531058" cy="1196087"/>
          </a:xfrm>
          <a:prstGeom prst="rect">
            <a:avLst/>
          </a:prstGeom>
          <a:noFill/>
          <a:ln w="9525">
            <a:noFill/>
            <a:miter lim="800000"/>
            <a:headEnd/>
            <a:tailEnd/>
          </a:ln>
        </p:spPr>
      </p:pic>
      <p:pic>
        <p:nvPicPr>
          <p:cNvPr id="18435" name="Picture 3"/>
          <p:cNvPicPr>
            <a:picLocks noChangeAspect="1" noChangeArrowheads="1"/>
          </p:cNvPicPr>
          <p:nvPr/>
        </p:nvPicPr>
        <p:blipFill>
          <a:blip r:embed="rId3" cstate="print"/>
          <a:srcRect/>
          <a:stretch>
            <a:fillRect/>
          </a:stretch>
        </p:blipFill>
        <p:spPr bwMode="auto">
          <a:xfrm>
            <a:off x="4067944" y="0"/>
            <a:ext cx="5076056" cy="1339953"/>
          </a:xfrm>
          <a:prstGeom prst="rect">
            <a:avLst/>
          </a:prstGeom>
          <a:noFill/>
          <a:ln w="9525">
            <a:noFill/>
            <a:miter lim="800000"/>
            <a:headEnd/>
            <a:tailEnd/>
          </a:ln>
        </p:spPr>
      </p:pic>
      <p:sp>
        <p:nvSpPr>
          <p:cNvPr id="10" name="Заголовок 1"/>
          <p:cNvSpPr txBox="1">
            <a:spLocks/>
          </p:cNvSpPr>
          <p:nvPr/>
        </p:nvSpPr>
        <p:spPr>
          <a:xfrm>
            <a:off x="323528" y="1196752"/>
            <a:ext cx="8229600" cy="90872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ru-RU" sz="3600" b="0" i="0" u="none" strike="noStrike" kern="1200" cap="none" spc="0" normalizeH="0" baseline="0" noProof="0" dirty="0">
              <a:ln>
                <a:noFill/>
              </a:ln>
              <a:solidFill>
                <a:schemeClr val="tx1"/>
              </a:solidFill>
              <a:effectLst/>
              <a:uLnTx/>
              <a:uFillTx/>
              <a:latin typeface="Parangon 420C" pitchFamily="34" charset="0"/>
              <a:ea typeface="+mj-ea"/>
              <a:cs typeface="+mj-cs"/>
            </a:endParaRPr>
          </a:p>
        </p:txBody>
      </p:sp>
      <p:sp>
        <p:nvSpPr>
          <p:cNvPr id="12" name="Заголовок 1"/>
          <p:cNvSpPr>
            <a:spLocks noGrp="1"/>
          </p:cNvSpPr>
          <p:nvPr>
            <p:ph type="title"/>
          </p:nvPr>
        </p:nvSpPr>
        <p:spPr>
          <a:xfrm>
            <a:off x="906776" y="0"/>
            <a:ext cx="7814608" cy="908720"/>
          </a:xfrm>
        </p:spPr>
        <p:txBody>
          <a:bodyPr>
            <a:noAutofit/>
          </a:bodyPr>
          <a:lstStyle/>
          <a:p>
            <a:pPr algn="r"/>
            <a:r>
              <a:rPr lang="ru-RU" sz="2800" dirty="0" smtClean="0">
                <a:latin typeface="Parangon 420C" pitchFamily="34" charset="0"/>
              </a:rPr>
              <a:t>Схема проведения гонки</a:t>
            </a:r>
            <a:endParaRPr lang="ru-RU" sz="2800" dirty="0">
              <a:latin typeface="Parangon 420C" pitchFamily="34" charset="0"/>
            </a:endParaRPr>
          </a:p>
        </p:txBody>
      </p:sp>
      <p:grpSp>
        <p:nvGrpSpPr>
          <p:cNvPr id="42" name="Группа 41"/>
          <p:cNvGrpSpPr/>
          <p:nvPr/>
        </p:nvGrpSpPr>
        <p:grpSpPr>
          <a:xfrm>
            <a:off x="442564" y="1339953"/>
            <a:ext cx="8017868" cy="4061079"/>
            <a:chOff x="442564" y="1339953"/>
            <a:chExt cx="8017868" cy="4061079"/>
          </a:xfrm>
        </p:grpSpPr>
        <p:pic>
          <p:nvPicPr>
            <p:cNvPr id="1027" name="Picture 3" descr="I:\Мероприятия\ФИиС 2014\Внешние документы\Plan_territorii.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4989" b="13381"/>
            <a:stretch/>
          </p:blipFill>
          <p:spPr bwMode="auto">
            <a:xfrm>
              <a:off x="442564" y="1339953"/>
              <a:ext cx="8017868" cy="4061079"/>
            </a:xfrm>
            <a:prstGeom prst="rect">
              <a:avLst/>
            </a:prstGeom>
            <a:noFill/>
            <a:extLst>
              <a:ext uri="{909E8E84-426E-40DD-AFC4-6F175D3DCCD1}">
                <a14:hiddenFill xmlns:a14="http://schemas.microsoft.com/office/drawing/2010/main">
                  <a:solidFill>
                    <a:srgbClr val="FFFFFF"/>
                  </a:solidFill>
                </a14:hiddenFill>
              </a:ext>
            </a:extLst>
          </p:spPr>
        </p:pic>
        <p:cxnSp>
          <p:nvCxnSpPr>
            <p:cNvPr id="6" name="Прямая соединительная линия 5"/>
            <p:cNvCxnSpPr/>
            <p:nvPr/>
          </p:nvCxnSpPr>
          <p:spPr>
            <a:xfrm>
              <a:off x="2265529" y="3068960"/>
              <a:ext cx="0" cy="635618"/>
            </a:xfrm>
            <a:prstGeom prst="line">
              <a:avLst/>
            </a:prstGeom>
            <a:ln w="44450">
              <a:solidFill>
                <a:srgbClr val="00B050"/>
              </a:solidFill>
            </a:ln>
          </p:spPr>
          <p:style>
            <a:lnRef idx="1">
              <a:schemeClr val="accent1"/>
            </a:lnRef>
            <a:fillRef idx="0">
              <a:schemeClr val="accent1"/>
            </a:fillRef>
            <a:effectRef idx="0">
              <a:schemeClr val="accent1"/>
            </a:effectRef>
            <a:fontRef idx="minor">
              <a:schemeClr val="tx1"/>
            </a:fontRef>
          </p:style>
        </p:cxnSp>
        <p:pic>
          <p:nvPicPr>
            <p:cNvPr id="1029" name="Picture 5" descr="http://www.gentecomunevarazzewordpress.com/wordpress/wp-content/uploads/2013/01/20130116-002513.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059832" y="2924944"/>
              <a:ext cx="364008" cy="374322"/>
            </a:xfrm>
            <a:prstGeom prst="rect">
              <a:avLst/>
            </a:prstGeom>
            <a:noFill/>
            <a:extLst>
              <a:ext uri="{909E8E84-426E-40DD-AFC4-6F175D3DCCD1}">
                <a14:hiddenFill xmlns:a14="http://schemas.microsoft.com/office/drawing/2010/main">
                  <a:solidFill>
                    <a:srgbClr val="FFFFFF"/>
                  </a:solidFill>
                </a14:hiddenFill>
              </a:ext>
            </a:extLst>
          </p:spPr>
        </p:pic>
        <p:cxnSp>
          <p:nvCxnSpPr>
            <p:cNvPr id="17" name="Прямая соединительная линия 16"/>
            <p:cNvCxnSpPr/>
            <p:nvPr/>
          </p:nvCxnSpPr>
          <p:spPr>
            <a:xfrm>
              <a:off x="5076056" y="3068960"/>
              <a:ext cx="0" cy="635618"/>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pic>
          <p:nvPicPr>
            <p:cNvPr id="1031" name="Picture 7" descr="vorota_b.jpg (1000×521)"/>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24028" t="11461" r="30740" b="18188"/>
            <a:stretch/>
          </p:blipFill>
          <p:spPr bwMode="auto">
            <a:xfrm rot="5400000">
              <a:off x="2337606" y="3155867"/>
              <a:ext cx="557195" cy="451520"/>
            </a:xfrm>
            <a:prstGeom prst="rect">
              <a:avLst/>
            </a:prstGeom>
            <a:noFill/>
            <a:extLst>
              <a:ext uri="{909E8E84-426E-40DD-AFC4-6F175D3DCCD1}">
                <a14:hiddenFill xmlns:a14="http://schemas.microsoft.com/office/drawing/2010/main">
                  <a:solidFill>
                    <a:srgbClr val="FFFFFF"/>
                  </a:solidFill>
                </a14:hiddenFill>
              </a:ext>
            </a:extLst>
          </p:spPr>
        </p:pic>
        <p:cxnSp>
          <p:nvCxnSpPr>
            <p:cNvPr id="20" name="Прямая соединительная линия 19"/>
            <p:cNvCxnSpPr/>
            <p:nvPr/>
          </p:nvCxnSpPr>
          <p:spPr>
            <a:xfrm flipH="1">
              <a:off x="539552" y="3434914"/>
              <a:ext cx="1584176" cy="0"/>
            </a:xfrm>
            <a:prstGeom prst="line">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7" name="Прямая соединительная линия 26"/>
            <p:cNvCxnSpPr/>
            <p:nvPr/>
          </p:nvCxnSpPr>
          <p:spPr>
            <a:xfrm>
              <a:off x="539552" y="4077072"/>
              <a:ext cx="3168352" cy="0"/>
            </a:xfrm>
            <a:prstGeom prst="line">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0" name="Прямая соединительная линия 29"/>
            <p:cNvCxnSpPr/>
            <p:nvPr/>
          </p:nvCxnSpPr>
          <p:spPr>
            <a:xfrm flipV="1">
              <a:off x="3739500" y="3783126"/>
              <a:ext cx="256436" cy="288032"/>
            </a:xfrm>
            <a:prstGeom prst="line">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6" name="Прямая соединительная линия 35"/>
            <p:cNvCxnSpPr/>
            <p:nvPr/>
          </p:nvCxnSpPr>
          <p:spPr>
            <a:xfrm flipH="1" flipV="1">
              <a:off x="3707904" y="3429000"/>
              <a:ext cx="288032" cy="269664"/>
            </a:xfrm>
            <a:prstGeom prst="line">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9" name="Прямая соединительная линия 38"/>
            <p:cNvCxnSpPr/>
            <p:nvPr/>
          </p:nvCxnSpPr>
          <p:spPr>
            <a:xfrm flipH="1">
              <a:off x="2915816" y="3429000"/>
              <a:ext cx="720080" cy="5914"/>
            </a:xfrm>
            <a:prstGeom prst="line">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48" name="Picture 4" descr="http://www.avtoacs.com/i/pic400/00027207.jpg"/>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308" t="9866" r="-4458" b="10659"/>
            <a:stretch/>
          </p:blipFill>
          <p:spPr bwMode="auto">
            <a:xfrm>
              <a:off x="4211960" y="3068960"/>
              <a:ext cx="466159" cy="355724"/>
            </a:xfrm>
            <a:prstGeom prst="rect">
              <a:avLst/>
            </a:prstGeom>
            <a:noFill/>
            <a:extLst>
              <a:ext uri="{909E8E84-426E-40DD-AFC4-6F175D3DCCD1}">
                <a14:hiddenFill xmlns:a14="http://schemas.microsoft.com/office/drawing/2010/main">
                  <a:solidFill>
                    <a:srgbClr val="FFFFFF"/>
                  </a:solidFill>
                </a14:hiddenFill>
              </a:ext>
            </a:extLst>
          </p:spPr>
        </p:pic>
      </p:grpSp>
      <p:pic>
        <p:nvPicPr>
          <p:cNvPr id="19" name="Picture 2"/>
          <p:cNvPicPr>
            <a:picLocks noChangeAspect="1" noChangeArrowheads="1"/>
          </p:cNvPicPr>
          <p:nvPr/>
        </p:nvPicPr>
        <p:blipFill>
          <a:blip r:embed="rId8" cstate="print"/>
          <a:srcRect/>
          <a:stretch>
            <a:fillRect/>
          </a:stretch>
        </p:blipFill>
        <p:spPr bwMode="auto">
          <a:xfrm>
            <a:off x="1" y="0"/>
            <a:ext cx="1547664" cy="765936"/>
          </a:xfrm>
          <a:prstGeom prst="rect">
            <a:avLst/>
          </a:prstGeom>
          <a:noFill/>
          <a:ln w="9525">
            <a:noFill/>
            <a:miter lim="800000"/>
            <a:headEnd/>
            <a:tailEnd/>
          </a:ln>
        </p:spPr>
      </p:pic>
    </p:spTree>
    <p:extLst>
      <p:ext uri="{BB962C8B-B14F-4D97-AF65-F5344CB8AC3E}">
        <p14:creationId xmlns:p14="http://schemas.microsoft.com/office/powerpoint/2010/main" val="375274150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3"/>
          <p:cNvPicPr>
            <a:picLocks noChangeAspect="1" noChangeArrowheads="1"/>
          </p:cNvPicPr>
          <p:nvPr/>
        </p:nvPicPr>
        <p:blipFill>
          <a:blip r:embed="rId2" cstate="print"/>
          <a:srcRect/>
          <a:stretch>
            <a:fillRect/>
          </a:stretch>
        </p:blipFill>
        <p:spPr bwMode="auto">
          <a:xfrm rot="10800000">
            <a:off x="0" y="5689296"/>
            <a:ext cx="4531058" cy="1196087"/>
          </a:xfrm>
          <a:prstGeom prst="rect">
            <a:avLst/>
          </a:prstGeom>
          <a:noFill/>
          <a:ln w="9525">
            <a:noFill/>
            <a:miter lim="800000"/>
            <a:headEnd/>
            <a:tailEnd/>
          </a:ln>
        </p:spPr>
      </p:pic>
      <p:pic>
        <p:nvPicPr>
          <p:cNvPr id="18435" name="Picture 3"/>
          <p:cNvPicPr>
            <a:picLocks noChangeAspect="1" noChangeArrowheads="1"/>
          </p:cNvPicPr>
          <p:nvPr/>
        </p:nvPicPr>
        <p:blipFill>
          <a:blip r:embed="rId2" cstate="print"/>
          <a:srcRect/>
          <a:stretch>
            <a:fillRect/>
          </a:stretch>
        </p:blipFill>
        <p:spPr bwMode="auto">
          <a:xfrm>
            <a:off x="4067944" y="0"/>
            <a:ext cx="5076056" cy="1339953"/>
          </a:xfrm>
          <a:prstGeom prst="rect">
            <a:avLst/>
          </a:prstGeom>
          <a:noFill/>
          <a:ln w="9525">
            <a:noFill/>
            <a:miter lim="800000"/>
            <a:headEnd/>
            <a:tailEnd/>
          </a:ln>
        </p:spPr>
      </p:pic>
      <p:sp>
        <p:nvSpPr>
          <p:cNvPr id="10" name="Заголовок 1"/>
          <p:cNvSpPr txBox="1">
            <a:spLocks/>
          </p:cNvSpPr>
          <p:nvPr/>
        </p:nvSpPr>
        <p:spPr>
          <a:xfrm>
            <a:off x="323528" y="1196752"/>
            <a:ext cx="8229600" cy="90872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ru-RU" sz="3600" b="0" i="0" u="none" strike="noStrike" kern="1200" cap="none" spc="0" normalizeH="0" baseline="0" noProof="0" dirty="0">
              <a:ln>
                <a:noFill/>
              </a:ln>
              <a:solidFill>
                <a:schemeClr val="tx1"/>
              </a:solidFill>
              <a:effectLst/>
              <a:uLnTx/>
              <a:uFillTx/>
              <a:latin typeface="Parangon 420C" pitchFamily="34" charset="0"/>
              <a:ea typeface="+mj-ea"/>
              <a:cs typeface="+mj-cs"/>
            </a:endParaRPr>
          </a:p>
        </p:txBody>
      </p:sp>
      <p:sp>
        <p:nvSpPr>
          <p:cNvPr id="12" name="Заголовок 1"/>
          <p:cNvSpPr>
            <a:spLocks noGrp="1"/>
          </p:cNvSpPr>
          <p:nvPr>
            <p:ph type="title"/>
          </p:nvPr>
        </p:nvSpPr>
        <p:spPr>
          <a:xfrm>
            <a:off x="906776" y="0"/>
            <a:ext cx="7814608" cy="908720"/>
          </a:xfrm>
        </p:spPr>
        <p:txBody>
          <a:bodyPr>
            <a:noAutofit/>
          </a:bodyPr>
          <a:lstStyle/>
          <a:p>
            <a:pPr algn="r"/>
            <a:r>
              <a:rPr lang="ru-RU" sz="2800" dirty="0" smtClean="0">
                <a:latin typeface="Parangon 420C" pitchFamily="34" charset="0"/>
              </a:rPr>
              <a:t>Схема проведения гонки</a:t>
            </a:r>
            <a:endParaRPr lang="ru-RU" sz="2800" dirty="0">
              <a:latin typeface="Parangon 420C" pitchFamily="34" charset="0"/>
            </a:endParaRPr>
          </a:p>
        </p:txBody>
      </p:sp>
      <p:sp>
        <p:nvSpPr>
          <p:cNvPr id="14" name="Содержимое 2"/>
          <p:cNvSpPr>
            <a:spLocks noGrp="1"/>
          </p:cNvSpPr>
          <p:nvPr>
            <p:ph idx="1"/>
          </p:nvPr>
        </p:nvSpPr>
        <p:spPr>
          <a:xfrm>
            <a:off x="539552" y="1052736"/>
            <a:ext cx="8229600" cy="5493097"/>
          </a:xfrm>
        </p:spPr>
        <p:txBody>
          <a:bodyPr>
            <a:normAutofit/>
          </a:bodyPr>
          <a:lstStyle/>
          <a:p>
            <a:pPr marL="0" indent="457200" algn="just">
              <a:spcBef>
                <a:spcPts val="0"/>
              </a:spcBef>
              <a:buNone/>
            </a:pPr>
            <a:r>
              <a:rPr lang="ru-RU" sz="1800" dirty="0" smtClean="0">
                <a:latin typeface="Parangon 320C" pitchFamily="34" charset="0"/>
              </a:rPr>
              <a:t>«</a:t>
            </a:r>
            <a:r>
              <a:rPr lang="ru-RU" sz="1800" dirty="0" err="1" smtClean="0">
                <a:latin typeface="Parangon 320C" pitchFamily="34" charset="0"/>
              </a:rPr>
              <a:t>Критериум</a:t>
            </a:r>
            <a:r>
              <a:rPr lang="ru-RU" sz="1800" dirty="0" smtClean="0">
                <a:latin typeface="Parangon 320C" pitchFamily="34" charset="0"/>
              </a:rPr>
              <a:t>» - групповая кольцевая велогонка по улицам города. Спортсмены едут по</a:t>
            </a:r>
            <a:endParaRPr lang="ru-RU" sz="1800" dirty="0">
              <a:latin typeface="Parangon 320C" pitchFamily="34" charset="0"/>
            </a:endParaRPr>
          </a:p>
        </p:txBody>
      </p:sp>
      <p:graphicFrame>
        <p:nvGraphicFramePr>
          <p:cNvPr id="3" name="Таблица 2"/>
          <p:cNvGraphicFramePr>
            <a:graphicFrameLocks noGrp="1"/>
          </p:cNvGraphicFramePr>
          <p:nvPr>
            <p:extLst>
              <p:ext uri="{D42A27DB-BD31-4B8C-83A1-F6EECF244321}">
                <p14:modId xmlns:p14="http://schemas.microsoft.com/office/powerpoint/2010/main" val="1717192431"/>
              </p:ext>
            </p:extLst>
          </p:nvPr>
        </p:nvGraphicFramePr>
        <p:xfrm>
          <a:off x="755576" y="1988838"/>
          <a:ext cx="7560840" cy="3974245"/>
        </p:xfrm>
        <a:graphic>
          <a:graphicData uri="http://schemas.openxmlformats.org/drawingml/2006/table">
            <a:tbl>
              <a:tblPr firstRow="1" bandRow="1">
                <a:tableStyleId>{5C22544A-7EE6-4342-B048-85BDC9FD1C3A}</a:tableStyleId>
              </a:tblPr>
              <a:tblGrid>
                <a:gridCol w="5758256"/>
                <a:gridCol w="1802584"/>
              </a:tblGrid>
              <a:tr h="338487">
                <a:tc gridSpan="2">
                  <a:txBody>
                    <a:bodyPr/>
                    <a:lstStyle/>
                    <a:p>
                      <a:pPr algn="ctr">
                        <a:lnSpc>
                          <a:spcPct val="115000"/>
                        </a:lnSpc>
                        <a:spcAft>
                          <a:spcPts val="0"/>
                        </a:spcAft>
                      </a:pPr>
                      <a:r>
                        <a:rPr lang="ru-RU" sz="1800" kern="1200" dirty="0">
                          <a:effectLst/>
                        </a:rPr>
                        <a:t>Технические характеристики гонки</a:t>
                      </a:r>
                      <a:endParaRPr lang="ru-RU" sz="1600" dirty="0">
                        <a:effectLst/>
                        <a:latin typeface="Calibri"/>
                        <a:ea typeface="Calibri"/>
                        <a:cs typeface="Times New Roman"/>
                      </a:endParaRPr>
                    </a:p>
                  </a:txBody>
                  <a:tcPr marL="68580" marR="68580" marT="0" marB="0"/>
                </a:tc>
                <a:tc hMerge="1">
                  <a:txBody>
                    <a:bodyPr/>
                    <a:lstStyle/>
                    <a:p>
                      <a:endParaRPr lang="ru-RU"/>
                    </a:p>
                  </a:txBody>
                  <a:tcPr/>
                </a:tc>
              </a:tr>
              <a:tr h="338487">
                <a:tc>
                  <a:txBody>
                    <a:bodyPr/>
                    <a:lstStyle/>
                    <a:p>
                      <a:pPr>
                        <a:lnSpc>
                          <a:spcPct val="115000"/>
                        </a:lnSpc>
                        <a:spcAft>
                          <a:spcPts val="0"/>
                        </a:spcAft>
                      </a:pPr>
                      <a:r>
                        <a:rPr lang="ru-RU" sz="1800" kern="1200" dirty="0">
                          <a:effectLst/>
                        </a:rPr>
                        <a:t>Старт </a:t>
                      </a:r>
                      <a:endParaRPr lang="ru-RU" sz="1600" dirty="0">
                        <a:effectLst/>
                        <a:latin typeface="Calibri"/>
                        <a:ea typeface="Calibri"/>
                        <a:cs typeface="Times New Roman"/>
                      </a:endParaRPr>
                    </a:p>
                  </a:txBody>
                  <a:tcPr marL="68580" marR="68580" marT="0" marB="0"/>
                </a:tc>
                <a:tc>
                  <a:txBody>
                    <a:bodyPr/>
                    <a:lstStyle/>
                    <a:p>
                      <a:pPr>
                        <a:lnSpc>
                          <a:spcPct val="115000"/>
                        </a:lnSpc>
                        <a:spcAft>
                          <a:spcPts val="0"/>
                        </a:spcAft>
                      </a:pPr>
                      <a:r>
                        <a:rPr lang="ru-RU" sz="1800" kern="1200">
                          <a:effectLst/>
                        </a:rPr>
                        <a:t>11.30</a:t>
                      </a:r>
                      <a:endParaRPr lang="ru-RU" sz="1600">
                        <a:effectLst/>
                        <a:latin typeface="Calibri"/>
                        <a:ea typeface="Calibri"/>
                        <a:cs typeface="Times New Roman"/>
                      </a:endParaRPr>
                    </a:p>
                  </a:txBody>
                  <a:tcPr marL="68580" marR="68580" marT="0" marB="0"/>
                </a:tc>
              </a:tr>
              <a:tr h="338487">
                <a:tc>
                  <a:txBody>
                    <a:bodyPr/>
                    <a:lstStyle/>
                    <a:p>
                      <a:pPr>
                        <a:lnSpc>
                          <a:spcPct val="115000"/>
                        </a:lnSpc>
                        <a:spcAft>
                          <a:spcPts val="0"/>
                        </a:spcAft>
                      </a:pPr>
                      <a:r>
                        <a:rPr lang="ru-RU" sz="1800" kern="1200" dirty="0">
                          <a:effectLst/>
                        </a:rPr>
                        <a:t>Количество кругов </a:t>
                      </a:r>
                      <a:endParaRPr lang="ru-RU" sz="1600" dirty="0">
                        <a:effectLst/>
                        <a:latin typeface="Calibri"/>
                        <a:ea typeface="Calibri"/>
                        <a:cs typeface="Times New Roman"/>
                      </a:endParaRPr>
                    </a:p>
                  </a:txBody>
                  <a:tcPr marL="68580" marR="68580" marT="0" marB="0"/>
                </a:tc>
                <a:tc>
                  <a:txBody>
                    <a:bodyPr/>
                    <a:lstStyle/>
                    <a:p>
                      <a:pPr>
                        <a:lnSpc>
                          <a:spcPct val="115000"/>
                        </a:lnSpc>
                        <a:spcAft>
                          <a:spcPts val="0"/>
                        </a:spcAft>
                      </a:pPr>
                      <a:r>
                        <a:rPr lang="ru-RU" sz="1800" kern="1200">
                          <a:effectLst/>
                        </a:rPr>
                        <a:t>8</a:t>
                      </a:r>
                      <a:endParaRPr lang="ru-RU" sz="1600">
                        <a:effectLst/>
                        <a:latin typeface="Calibri"/>
                        <a:ea typeface="Calibri"/>
                        <a:cs typeface="Times New Roman"/>
                      </a:endParaRPr>
                    </a:p>
                  </a:txBody>
                  <a:tcPr marL="68580" marR="68580" marT="0" marB="0"/>
                </a:tc>
              </a:tr>
              <a:tr h="338487">
                <a:tc>
                  <a:txBody>
                    <a:bodyPr/>
                    <a:lstStyle/>
                    <a:p>
                      <a:pPr>
                        <a:lnSpc>
                          <a:spcPct val="115000"/>
                        </a:lnSpc>
                        <a:spcAft>
                          <a:spcPts val="0"/>
                        </a:spcAft>
                      </a:pPr>
                      <a:r>
                        <a:rPr lang="ru-RU" sz="1800" kern="1200" dirty="0">
                          <a:effectLst/>
                        </a:rPr>
                        <a:t>Длина круга </a:t>
                      </a:r>
                      <a:endParaRPr lang="ru-RU" sz="1600" dirty="0">
                        <a:effectLst/>
                        <a:latin typeface="Calibri"/>
                        <a:ea typeface="Calibri"/>
                        <a:cs typeface="Times New Roman"/>
                      </a:endParaRPr>
                    </a:p>
                  </a:txBody>
                  <a:tcPr marL="68580" marR="68580" marT="0" marB="0"/>
                </a:tc>
                <a:tc>
                  <a:txBody>
                    <a:bodyPr/>
                    <a:lstStyle/>
                    <a:p>
                      <a:pPr>
                        <a:lnSpc>
                          <a:spcPct val="115000"/>
                        </a:lnSpc>
                        <a:spcAft>
                          <a:spcPts val="0"/>
                        </a:spcAft>
                      </a:pPr>
                      <a:r>
                        <a:rPr lang="ru-RU" sz="1800" kern="1200">
                          <a:effectLst/>
                        </a:rPr>
                        <a:t>2,5 км.</a:t>
                      </a:r>
                      <a:endParaRPr lang="ru-RU" sz="1600">
                        <a:effectLst/>
                        <a:latin typeface="Calibri"/>
                        <a:ea typeface="Calibri"/>
                        <a:cs typeface="Times New Roman"/>
                      </a:endParaRPr>
                    </a:p>
                  </a:txBody>
                  <a:tcPr marL="68580" marR="68580" marT="0" marB="0"/>
                </a:tc>
              </a:tr>
              <a:tr h="338487">
                <a:tc>
                  <a:txBody>
                    <a:bodyPr/>
                    <a:lstStyle/>
                    <a:p>
                      <a:pPr>
                        <a:lnSpc>
                          <a:spcPct val="115000"/>
                        </a:lnSpc>
                        <a:spcAft>
                          <a:spcPts val="0"/>
                        </a:spcAft>
                      </a:pPr>
                      <a:r>
                        <a:rPr lang="ru-RU" sz="1800" kern="1200" dirty="0">
                          <a:effectLst/>
                        </a:rPr>
                        <a:t>Длина дистанции </a:t>
                      </a:r>
                      <a:endParaRPr lang="ru-RU" sz="1600" dirty="0">
                        <a:effectLst/>
                        <a:latin typeface="Calibri"/>
                        <a:ea typeface="Calibri"/>
                        <a:cs typeface="Times New Roman"/>
                      </a:endParaRPr>
                    </a:p>
                  </a:txBody>
                  <a:tcPr marL="68580" marR="68580" marT="0" marB="0"/>
                </a:tc>
                <a:tc>
                  <a:txBody>
                    <a:bodyPr/>
                    <a:lstStyle/>
                    <a:p>
                      <a:pPr>
                        <a:lnSpc>
                          <a:spcPct val="115000"/>
                        </a:lnSpc>
                        <a:spcAft>
                          <a:spcPts val="0"/>
                        </a:spcAft>
                      </a:pPr>
                      <a:r>
                        <a:rPr lang="ru-RU" sz="1800" kern="1200">
                          <a:effectLst/>
                        </a:rPr>
                        <a:t>20 км.</a:t>
                      </a:r>
                      <a:endParaRPr lang="ru-RU" sz="1600">
                        <a:effectLst/>
                        <a:latin typeface="Calibri"/>
                        <a:ea typeface="Calibri"/>
                        <a:cs typeface="Times New Roman"/>
                      </a:endParaRPr>
                    </a:p>
                  </a:txBody>
                  <a:tcPr marL="68580" marR="68580" marT="0" marB="0"/>
                </a:tc>
              </a:tr>
              <a:tr h="338487">
                <a:tc>
                  <a:txBody>
                    <a:bodyPr/>
                    <a:lstStyle/>
                    <a:p>
                      <a:pPr>
                        <a:lnSpc>
                          <a:spcPct val="115000"/>
                        </a:lnSpc>
                        <a:spcAft>
                          <a:spcPts val="0"/>
                        </a:spcAft>
                      </a:pPr>
                      <a:r>
                        <a:rPr lang="ru-RU" sz="1800" kern="1200" dirty="0">
                          <a:effectLst/>
                        </a:rPr>
                        <a:t>Продолжительность гонки </a:t>
                      </a:r>
                      <a:endParaRPr lang="ru-RU" sz="1600" dirty="0">
                        <a:effectLst/>
                        <a:latin typeface="Calibri"/>
                        <a:ea typeface="Calibri"/>
                        <a:cs typeface="Times New Roman"/>
                      </a:endParaRPr>
                    </a:p>
                  </a:txBody>
                  <a:tcPr marL="68580" marR="68580" marT="0" marB="0"/>
                </a:tc>
                <a:tc>
                  <a:txBody>
                    <a:bodyPr/>
                    <a:lstStyle/>
                    <a:p>
                      <a:pPr>
                        <a:lnSpc>
                          <a:spcPct val="115000"/>
                        </a:lnSpc>
                        <a:spcAft>
                          <a:spcPts val="0"/>
                        </a:spcAft>
                      </a:pPr>
                      <a:r>
                        <a:rPr lang="ru-RU" sz="1800" kern="1200">
                          <a:effectLst/>
                        </a:rPr>
                        <a:t>30 – 35 мин.</a:t>
                      </a:r>
                      <a:endParaRPr lang="ru-RU" sz="1600">
                        <a:effectLst/>
                        <a:latin typeface="Calibri"/>
                        <a:ea typeface="Calibri"/>
                        <a:cs typeface="Times New Roman"/>
                      </a:endParaRPr>
                    </a:p>
                  </a:txBody>
                  <a:tcPr marL="68580" marR="68580" marT="0" marB="0"/>
                </a:tc>
              </a:tr>
              <a:tr h="338487">
                <a:tc>
                  <a:txBody>
                    <a:bodyPr/>
                    <a:lstStyle/>
                    <a:p>
                      <a:pPr>
                        <a:lnSpc>
                          <a:spcPct val="115000"/>
                        </a:lnSpc>
                        <a:spcAft>
                          <a:spcPts val="0"/>
                        </a:spcAft>
                      </a:pPr>
                      <a:r>
                        <a:rPr lang="ru-RU" sz="1800" kern="1200" dirty="0">
                          <a:effectLst/>
                        </a:rPr>
                        <a:t>Среднее время прохождения круга </a:t>
                      </a:r>
                      <a:endParaRPr lang="ru-RU" sz="1600" dirty="0">
                        <a:effectLst/>
                        <a:latin typeface="Calibri"/>
                        <a:ea typeface="Calibri"/>
                        <a:cs typeface="Times New Roman"/>
                      </a:endParaRPr>
                    </a:p>
                  </a:txBody>
                  <a:tcPr marL="68580" marR="68580" marT="0" marB="0"/>
                </a:tc>
                <a:tc>
                  <a:txBody>
                    <a:bodyPr/>
                    <a:lstStyle/>
                    <a:p>
                      <a:pPr>
                        <a:lnSpc>
                          <a:spcPct val="115000"/>
                        </a:lnSpc>
                        <a:spcAft>
                          <a:spcPts val="0"/>
                        </a:spcAft>
                      </a:pPr>
                      <a:r>
                        <a:rPr lang="ru-RU" sz="1800" kern="1200">
                          <a:effectLst/>
                        </a:rPr>
                        <a:t>3-4 мин.</a:t>
                      </a:r>
                      <a:endParaRPr lang="ru-RU" sz="1600">
                        <a:effectLst/>
                        <a:latin typeface="Calibri"/>
                        <a:ea typeface="Calibri"/>
                        <a:cs typeface="Times New Roman"/>
                      </a:endParaRPr>
                    </a:p>
                  </a:txBody>
                  <a:tcPr marL="68580" marR="68580" marT="0" marB="0"/>
                </a:tc>
              </a:tr>
              <a:tr h="338487">
                <a:tc>
                  <a:txBody>
                    <a:bodyPr/>
                    <a:lstStyle/>
                    <a:p>
                      <a:pPr>
                        <a:lnSpc>
                          <a:spcPct val="115000"/>
                        </a:lnSpc>
                        <a:spcAft>
                          <a:spcPts val="0"/>
                        </a:spcAft>
                      </a:pPr>
                      <a:r>
                        <a:rPr lang="ru-RU" sz="1800" kern="1200" dirty="0">
                          <a:effectLst/>
                        </a:rPr>
                        <a:t>Средняя скорость на круге </a:t>
                      </a:r>
                      <a:endParaRPr lang="ru-RU" sz="1600" dirty="0">
                        <a:effectLst/>
                        <a:latin typeface="Calibri"/>
                        <a:ea typeface="Calibri"/>
                        <a:cs typeface="Times New Roman"/>
                      </a:endParaRPr>
                    </a:p>
                  </a:txBody>
                  <a:tcPr marL="68580" marR="68580" marT="0" marB="0"/>
                </a:tc>
                <a:tc>
                  <a:txBody>
                    <a:bodyPr/>
                    <a:lstStyle/>
                    <a:p>
                      <a:pPr>
                        <a:lnSpc>
                          <a:spcPct val="115000"/>
                        </a:lnSpc>
                        <a:spcAft>
                          <a:spcPts val="0"/>
                        </a:spcAft>
                      </a:pPr>
                      <a:r>
                        <a:rPr lang="ru-RU" sz="1800" kern="1200">
                          <a:effectLst/>
                        </a:rPr>
                        <a:t>40 км/ч</a:t>
                      </a:r>
                      <a:endParaRPr lang="ru-RU" sz="1600">
                        <a:effectLst/>
                        <a:latin typeface="Calibri"/>
                        <a:ea typeface="Calibri"/>
                        <a:cs typeface="Times New Roman"/>
                      </a:endParaRPr>
                    </a:p>
                  </a:txBody>
                  <a:tcPr marL="68580" marR="68580" marT="0" marB="0"/>
                </a:tc>
              </a:tr>
              <a:tr h="338487">
                <a:tc>
                  <a:txBody>
                    <a:bodyPr/>
                    <a:lstStyle/>
                    <a:p>
                      <a:pPr>
                        <a:lnSpc>
                          <a:spcPct val="115000"/>
                        </a:lnSpc>
                        <a:spcAft>
                          <a:spcPts val="0"/>
                        </a:spcAft>
                      </a:pPr>
                      <a:r>
                        <a:rPr lang="ru-RU" sz="1800" kern="1200" dirty="0">
                          <a:effectLst/>
                        </a:rPr>
                        <a:t>Ожидаемое количество участников</a:t>
                      </a:r>
                      <a:endParaRPr lang="ru-RU" sz="1600" dirty="0">
                        <a:effectLst/>
                        <a:latin typeface="Calibri"/>
                        <a:ea typeface="Calibri"/>
                        <a:cs typeface="Times New Roman"/>
                      </a:endParaRPr>
                    </a:p>
                  </a:txBody>
                  <a:tcPr marL="68580" marR="68580" marT="0" marB="0"/>
                </a:tc>
                <a:tc>
                  <a:txBody>
                    <a:bodyPr/>
                    <a:lstStyle/>
                    <a:p>
                      <a:pPr>
                        <a:lnSpc>
                          <a:spcPct val="115000"/>
                        </a:lnSpc>
                        <a:spcAft>
                          <a:spcPts val="0"/>
                        </a:spcAft>
                      </a:pPr>
                      <a:r>
                        <a:rPr lang="ru-RU" sz="1800" kern="1200">
                          <a:effectLst/>
                        </a:rPr>
                        <a:t>до 100 чел.</a:t>
                      </a:r>
                      <a:endParaRPr lang="ru-RU" sz="1600">
                        <a:effectLst/>
                        <a:latin typeface="Calibri"/>
                        <a:ea typeface="Calibri"/>
                        <a:cs typeface="Times New Roman"/>
                      </a:endParaRPr>
                    </a:p>
                  </a:txBody>
                  <a:tcPr marL="68580" marR="68580" marT="0" marB="0"/>
                </a:tc>
              </a:tr>
              <a:tr h="698034">
                <a:tc>
                  <a:txBody>
                    <a:bodyPr/>
                    <a:lstStyle/>
                    <a:p>
                      <a:pPr>
                        <a:lnSpc>
                          <a:spcPct val="115000"/>
                        </a:lnSpc>
                        <a:spcAft>
                          <a:spcPts val="0"/>
                        </a:spcAft>
                      </a:pPr>
                      <a:r>
                        <a:rPr lang="ru-RU" sz="1800" kern="1200">
                          <a:effectLst/>
                        </a:rPr>
                        <a:t>Финиш на каждом втором круге</a:t>
                      </a:r>
                      <a:endParaRPr lang="ru-RU" sz="1600">
                        <a:effectLst/>
                        <a:latin typeface="Calibri"/>
                        <a:ea typeface="Calibri"/>
                        <a:cs typeface="Times New Roman"/>
                      </a:endParaRPr>
                    </a:p>
                  </a:txBody>
                  <a:tcPr marL="68580" marR="68580" marT="0" marB="0"/>
                </a:tc>
                <a:tc>
                  <a:txBody>
                    <a:bodyPr/>
                    <a:lstStyle/>
                    <a:p>
                      <a:pPr>
                        <a:lnSpc>
                          <a:spcPct val="115000"/>
                        </a:lnSpc>
                        <a:spcAft>
                          <a:spcPts val="0"/>
                        </a:spcAft>
                      </a:pPr>
                      <a:r>
                        <a:rPr lang="ru-RU" sz="1800" kern="1200" dirty="0">
                          <a:effectLst/>
                        </a:rPr>
                        <a:t>3 промежуточных финиша</a:t>
                      </a:r>
                      <a:endParaRPr lang="ru-RU" sz="1600" dirty="0">
                        <a:effectLst/>
                        <a:latin typeface="Calibri"/>
                        <a:ea typeface="Calibri"/>
                        <a:cs typeface="Times New Roman"/>
                      </a:endParaRPr>
                    </a:p>
                  </a:txBody>
                  <a:tcPr marL="68580" marR="68580" marT="0" marB="0"/>
                </a:tc>
              </a:tr>
            </a:tbl>
          </a:graphicData>
        </a:graphic>
      </p:graphicFrame>
      <p:pic>
        <p:nvPicPr>
          <p:cNvPr id="11" name="Picture 2"/>
          <p:cNvPicPr>
            <a:picLocks noChangeAspect="1" noChangeArrowheads="1"/>
          </p:cNvPicPr>
          <p:nvPr/>
        </p:nvPicPr>
        <p:blipFill>
          <a:blip r:embed="rId3" cstate="print"/>
          <a:srcRect/>
          <a:stretch>
            <a:fillRect/>
          </a:stretch>
        </p:blipFill>
        <p:spPr bwMode="auto">
          <a:xfrm>
            <a:off x="1" y="0"/>
            <a:ext cx="1547664" cy="765936"/>
          </a:xfrm>
          <a:prstGeom prst="rect">
            <a:avLst/>
          </a:prstGeom>
          <a:noFill/>
          <a:ln w="9525">
            <a:noFill/>
            <a:miter lim="800000"/>
            <a:headEnd/>
            <a:tailEnd/>
          </a:ln>
        </p:spPr>
      </p:pic>
    </p:spTree>
    <p:extLst>
      <p:ext uri="{BB962C8B-B14F-4D97-AF65-F5344CB8AC3E}">
        <p14:creationId xmlns:p14="http://schemas.microsoft.com/office/powerpoint/2010/main" val="4066356503"/>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482</TotalTime>
  <Words>255</Words>
  <Application>Microsoft Office PowerPoint</Application>
  <PresentationFormat>Экран (4:3)</PresentationFormat>
  <Paragraphs>36</Paragraphs>
  <Slides>6</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6</vt:i4>
      </vt:variant>
    </vt:vector>
  </HeadingPairs>
  <TitlesOfParts>
    <vt:vector size="7" baseType="lpstr">
      <vt:lpstr>Тема Office</vt:lpstr>
      <vt:lpstr>Фестиваль Искусства и Спорта</vt:lpstr>
      <vt:lpstr>Гонка «Критериум» в Новочеркасске</vt:lpstr>
      <vt:lpstr>Гонка «Критериум»</vt:lpstr>
      <vt:lpstr>Схема проведения гонки</vt:lpstr>
      <vt:lpstr>Схема проведения гонки</vt:lpstr>
      <vt:lpstr>Схема проведения гонки</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Гонка «Критериум»</dc:title>
  <dc:creator>1</dc:creator>
  <cp:lastModifiedBy>1</cp:lastModifiedBy>
  <cp:revision>15</cp:revision>
  <dcterms:created xsi:type="dcterms:W3CDTF">2015-03-30T15:55:38Z</dcterms:created>
  <dcterms:modified xsi:type="dcterms:W3CDTF">2015-04-25T07:01:56Z</dcterms:modified>
</cp:coreProperties>
</file>